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notesMasterIdLst>
    <p:notesMasterId r:id="rId20"/>
  </p:notesMasterIdLst>
  <p:handoutMasterIdLst>
    <p:handoutMasterId r:id="rId21"/>
  </p:handoutMasterIdLst>
  <p:sldIdLst>
    <p:sldId id="256" r:id="rId2"/>
    <p:sldId id="267" r:id="rId3"/>
    <p:sldId id="259" r:id="rId4"/>
    <p:sldId id="268" r:id="rId5"/>
    <p:sldId id="260" r:id="rId6"/>
    <p:sldId id="281" r:id="rId7"/>
    <p:sldId id="269" r:id="rId8"/>
    <p:sldId id="270" r:id="rId9"/>
    <p:sldId id="273" r:id="rId10"/>
    <p:sldId id="271" r:id="rId11"/>
    <p:sldId id="272" r:id="rId12"/>
    <p:sldId id="274" r:id="rId13"/>
    <p:sldId id="275" r:id="rId14"/>
    <p:sldId id="276" r:id="rId15"/>
    <p:sldId id="277" r:id="rId16"/>
    <p:sldId id="279" r:id="rId17"/>
    <p:sldId id="280" r:id="rId18"/>
    <p:sldId id="266"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5" autoAdjust="0"/>
    <p:restoredTop sz="94660"/>
  </p:normalViewPr>
  <p:slideViewPr>
    <p:cSldViewPr>
      <p:cViewPr>
        <p:scale>
          <a:sx n="90" d="100"/>
          <a:sy n="90" d="100"/>
        </p:scale>
        <p:origin x="-1554" y="-4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Chisholm B&amp;G</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Sheet1!$B$2</c:f>
              <c:numCache>
                <c:formatCode>General</c:formatCode>
                <c:ptCount val="1"/>
                <c:pt idx="0">
                  <c:v>90</c:v>
                </c:pt>
              </c:numCache>
            </c:numRef>
          </c:val>
        </c:ser>
        <c:ser>
          <c:idx val="1"/>
          <c:order val="1"/>
          <c:tx>
            <c:strRef>
              <c:f>Sheet1!$C$1</c:f>
              <c:strCache>
                <c:ptCount val="1"/>
                <c:pt idx="0">
                  <c:v>Cleveland Ave YMCA</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Sheet1!$C$2</c:f>
              <c:numCache>
                <c:formatCode>General</c:formatCode>
                <c:ptCount val="1"/>
                <c:pt idx="0">
                  <c:v>100</c:v>
                </c:pt>
              </c:numCache>
            </c:numRef>
          </c:val>
        </c:ser>
        <c:ser>
          <c:idx val="2"/>
          <c:order val="2"/>
          <c:tx>
            <c:strRef>
              <c:f>Sheet1!$D$1</c:f>
              <c:strCache>
                <c:ptCount val="1"/>
                <c:pt idx="0">
                  <c:v>Common Ground</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Sheet1!$D$2</c:f>
              <c:numCache>
                <c:formatCode>General</c:formatCode>
                <c:ptCount val="1"/>
                <c:pt idx="0">
                  <c:v>65</c:v>
                </c:pt>
              </c:numCache>
            </c:numRef>
          </c:val>
        </c:ser>
        <c:ser>
          <c:idx val="3"/>
          <c:order val="3"/>
          <c:tx>
            <c:strRef>
              <c:f>Sheet1!$E$1</c:f>
              <c:strCache>
                <c:ptCount val="1"/>
                <c:pt idx="0">
                  <c:v>Goodtimes YMCA</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Sheet1!$E$2</c:f>
              <c:numCache>
                <c:formatCode>General</c:formatCode>
                <c:ptCount val="1"/>
                <c:pt idx="0">
                  <c:v>90</c:v>
                </c:pt>
              </c:numCache>
            </c:numRef>
          </c:val>
        </c:ser>
        <c:ser>
          <c:idx val="4"/>
          <c:order val="4"/>
          <c:tx>
            <c:strRef>
              <c:f>Sheet1!$F$1</c:f>
              <c:strCache>
                <c:ptCount val="1"/>
                <c:pt idx="0">
                  <c:v>Heritage Baptist</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Sheet1!$F$2</c:f>
              <c:numCache>
                <c:formatCode>General</c:formatCode>
                <c:ptCount val="1"/>
                <c:pt idx="0">
                  <c:v>80</c:v>
                </c:pt>
              </c:numCache>
            </c:numRef>
          </c:val>
        </c:ser>
        <c:ser>
          <c:idx val="5"/>
          <c:order val="5"/>
          <c:tx>
            <c:strRef>
              <c:f>Sheet1!$G$1</c:f>
              <c:strCache>
                <c:ptCount val="1"/>
                <c:pt idx="0">
                  <c:v>Kershaw YMCA</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Sheet1!$G$2</c:f>
              <c:numCache>
                <c:formatCode>General</c:formatCode>
                <c:ptCount val="1"/>
                <c:pt idx="0">
                  <c:v>85</c:v>
                </c:pt>
              </c:numCache>
            </c:numRef>
          </c:val>
        </c:ser>
        <c:ser>
          <c:idx val="6"/>
          <c:order val="6"/>
          <c:tx>
            <c:strRef>
              <c:f>Sheet1!$H$1</c:f>
              <c:strCache>
                <c:ptCount val="1"/>
                <c:pt idx="0">
                  <c:v>Sheridan Heights</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Sheet1!$H$2</c:f>
              <c:numCache>
                <c:formatCode>General</c:formatCode>
                <c:ptCount val="1"/>
                <c:pt idx="0">
                  <c:v>50</c:v>
                </c:pt>
              </c:numCache>
            </c:numRef>
          </c:val>
        </c:ser>
        <c:ser>
          <c:idx val="7"/>
          <c:order val="7"/>
          <c:tx>
            <c:strRef>
              <c:f>Sheet1!$I$1</c:f>
              <c:strCache>
                <c:ptCount val="1"/>
                <c:pt idx="0">
                  <c:v>SE YMCA</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Sheet1!$I$2</c:f>
              <c:numCache>
                <c:formatCode>General</c:formatCode>
                <c:ptCount val="1"/>
                <c:pt idx="0">
                  <c:v>50</c:v>
                </c:pt>
              </c:numCache>
            </c:numRef>
          </c:val>
        </c:ser>
        <c:dLbls>
          <c:showLegendKey val="0"/>
          <c:showVal val="0"/>
          <c:showCatName val="0"/>
          <c:showSerName val="0"/>
          <c:showPercent val="0"/>
          <c:showBubbleSize val="0"/>
        </c:dLbls>
        <c:gapWidth val="150"/>
        <c:axId val="50523520"/>
        <c:axId val="98522240"/>
      </c:barChart>
      <c:catAx>
        <c:axId val="50523520"/>
        <c:scaling>
          <c:orientation val="minMax"/>
        </c:scaling>
        <c:delete val="0"/>
        <c:axPos val="b"/>
        <c:majorTickMark val="out"/>
        <c:minorTickMark val="none"/>
        <c:tickLblPos val="nextTo"/>
        <c:crossAx val="98522240"/>
        <c:crosses val="autoZero"/>
        <c:auto val="1"/>
        <c:lblAlgn val="ctr"/>
        <c:lblOffset val="100"/>
        <c:noMultiLvlLbl val="0"/>
      </c:catAx>
      <c:valAx>
        <c:axId val="98522240"/>
        <c:scaling>
          <c:orientation val="minMax"/>
          <c:max val="100"/>
        </c:scaling>
        <c:delete val="0"/>
        <c:axPos val="l"/>
        <c:majorGridlines/>
        <c:numFmt formatCode="General" sourceLinked="1"/>
        <c:majorTickMark val="out"/>
        <c:minorTickMark val="none"/>
        <c:tickLblPos val="nextTo"/>
        <c:crossAx val="50523520"/>
        <c:crosses val="autoZero"/>
        <c:crossBetween val="between"/>
      </c:valAx>
    </c:plotArea>
    <c:legend>
      <c:legendPos val="r"/>
      <c:layout>
        <c:manualLayout>
          <c:xMode val="edge"/>
          <c:yMode val="edge"/>
          <c:x val="0.7744498187726534"/>
          <c:y val="0.10329129409671249"/>
          <c:w val="0.22555018122734657"/>
          <c:h val="0.707964767115975"/>
        </c:manualLayout>
      </c:layout>
      <c:overlay val="0"/>
      <c:txPr>
        <a:bodyPr/>
        <a:lstStyle/>
        <a:p>
          <a:pPr>
            <a:defRPr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Dunbar Ramer School</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Sheet1!$B$2</c:f>
              <c:numCache>
                <c:formatCode>General</c:formatCode>
                <c:ptCount val="1"/>
                <c:pt idx="0">
                  <c:v>15</c:v>
                </c:pt>
              </c:numCache>
            </c:numRef>
          </c:val>
        </c:ser>
        <c:ser>
          <c:idx val="1"/>
          <c:order val="1"/>
          <c:tx>
            <c:strRef>
              <c:f>Sheet1!$C$1</c:f>
              <c:strCache>
                <c:ptCount val="1"/>
                <c:pt idx="0">
                  <c:v>Flatwood CC</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Sheet1!$C$2</c:f>
              <c:numCache>
                <c:formatCode>General</c:formatCode>
                <c:ptCount val="1"/>
                <c:pt idx="0">
                  <c:v>20</c:v>
                </c:pt>
              </c:numCache>
            </c:numRef>
          </c:val>
        </c:ser>
        <c:ser>
          <c:idx val="2"/>
          <c:order val="2"/>
          <c:tx>
            <c:strRef>
              <c:f>Sheet1!$D$1</c:f>
              <c:strCache>
                <c:ptCount val="1"/>
                <c:pt idx="0">
                  <c:v>Floyd CC</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Sheet1!$D$2</c:f>
              <c:numCache>
                <c:formatCode>General</c:formatCode>
                <c:ptCount val="1"/>
                <c:pt idx="0">
                  <c:v>45</c:v>
                </c:pt>
              </c:numCache>
            </c:numRef>
          </c:val>
        </c:ser>
        <c:ser>
          <c:idx val="3"/>
          <c:order val="3"/>
          <c:tx>
            <c:strRef>
              <c:f>Sheet1!$E$1</c:f>
              <c:strCache>
                <c:ptCount val="1"/>
                <c:pt idx="0">
                  <c:v>First Baptist GWP</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Sheet1!$E$2</c:f>
              <c:numCache>
                <c:formatCode>General</c:formatCode>
                <c:ptCount val="1"/>
                <c:pt idx="0">
                  <c:v>45</c:v>
                </c:pt>
              </c:numCache>
            </c:numRef>
          </c:val>
        </c:ser>
        <c:ser>
          <c:idx val="4"/>
          <c:order val="4"/>
          <c:tx>
            <c:strRef>
              <c:f>Sheet1!$F$1</c:f>
              <c:strCache>
                <c:ptCount val="1"/>
                <c:pt idx="0">
                  <c:v>Hayneville Rd CC</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Sheet1!$F$2</c:f>
              <c:numCache>
                <c:formatCode>General</c:formatCode>
                <c:ptCount val="1"/>
                <c:pt idx="0">
                  <c:v>50</c:v>
                </c:pt>
              </c:numCache>
            </c:numRef>
          </c:val>
        </c:ser>
        <c:ser>
          <c:idx val="5"/>
          <c:order val="5"/>
          <c:tx>
            <c:strRef>
              <c:f>Sheet1!$G$1</c:f>
              <c:strCache>
                <c:ptCount val="1"/>
                <c:pt idx="0">
                  <c:v>Highland Gardens CC</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Sheet1!$G$2</c:f>
              <c:numCache>
                <c:formatCode>General</c:formatCode>
                <c:ptCount val="1"/>
                <c:pt idx="0">
                  <c:v>85</c:v>
                </c:pt>
              </c:numCache>
            </c:numRef>
          </c:val>
        </c:ser>
        <c:ser>
          <c:idx val="6"/>
          <c:order val="6"/>
          <c:tx>
            <c:strRef>
              <c:f>Sheet1!$H$1</c:f>
              <c:strCache>
                <c:ptCount val="1"/>
                <c:pt idx="0">
                  <c:v>Shiloh AME (Hope Hull)</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Sheet1!$H$2</c:f>
              <c:numCache>
                <c:formatCode>General</c:formatCode>
                <c:ptCount val="1"/>
                <c:pt idx="0">
                  <c:v>20</c:v>
                </c:pt>
              </c:numCache>
            </c:numRef>
          </c:val>
        </c:ser>
        <c:ser>
          <c:idx val="7"/>
          <c:order val="7"/>
          <c:tx>
            <c:strRef>
              <c:f>Sheet1!$I$1</c:f>
              <c:strCache>
                <c:ptCount val="1"/>
                <c:pt idx="0">
                  <c:v>Willie Cook CC</c:v>
                </c:pt>
              </c:strCache>
            </c:strRef>
          </c:tx>
          <c:invertIfNegative val="0"/>
          <c:dLbls>
            <c:showLegendKey val="0"/>
            <c:showVal val="1"/>
            <c:showCatName val="0"/>
            <c:showSerName val="0"/>
            <c:showPercent val="0"/>
            <c:showBubbleSize val="0"/>
            <c:showLeaderLines val="0"/>
          </c:dLbls>
          <c:cat>
            <c:strRef>
              <c:f>Sheet1!$A$2</c:f>
              <c:strCache>
                <c:ptCount val="1"/>
                <c:pt idx="0">
                  <c:v>Avg. # of Participants</c:v>
                </c:pt>
              </c:strCache>
            </c:strRef>
          </c:cat>
          <c:val>
            <c:numRef>
              <c:f>Sheet1!$I$2</c:f>
              <c:numCache>
                <c:formatCode>General</c:formatCode>
                <c:ptCount val="1"/>
                <c:pt idx="0">
                  <c:v>75</c:v>
                </c:pt>
              </c:numCache>
            </c:numRef>
          </c:val>
        </c:ser>
        <c:dLbls>
          <c:showLegendKey val="0"/>
          <c:showVal val="0"/>
          <c:showCatName val="0"/>
          <c:showSerName val="0"/>
          <c:showPercent val="0"/>
          <c:showBubbleSize val="0"/>
        </c:dLbls>
        <c:gapWidth val="150"/>
        <c:axId val="35482240"/>
        <c:axId val="35500416"/>
      </c:barChart>
      <c:catAx>
        <c:axId val="35482240"/>
        <c:scaling>
          <c:orientation val="minMax"/>
        </c:scaling>
        <c:delete val="0"/>
        <c:axPos val="b"/>
        <c:majorTickMark val="out"/>
        <c:minorTickMark val="none"/>
        <c:tickLblPos val="nextTo"/>
        <c:crossAx val="35500416"/>
        <c:crosses val="autoZero"/>
        <c:auto val="1"/>
        <c:lblAlgn val="ctr"/>
        <c:lblOffset val="100"/>
        <c:noMultiLvlLbl val="0"/>
      </c:catAx>
      <c:valAx>
        <c:axId val="35500416"/>
        <c:scaling>
          <c:orientation val="minMax"/>
          <c:max val="100"/>
        </c:scaling>
        <c:delete val="0"/>
        <c:axPos val="l"/>
        <c:majorGridlines/>
        <c:numFmt formatCode="General" sourceLinked="1"/>
        <c:majorTickMark val="out"/>
        <c:minorTickMark val="none"/>
        <c:tickLblPos val="nextTo"/>
        <c:crossAx val="35482240"/>
        <c:crosses val="autoZero"/>
        <c:crossBetween val="between"/>
      </c:valAx>
    </c:plotArea>
    <c:legend>
      <c:legendPos val="r"/>
      <c:layout>
        <c:manualLayout>
          <c:xMode val="edge"/>
          <c:yMode val="edge"/>
          <c:x val="0.77250723814162403"/>
          <c:y val="0.13768915738980902"/>
          <c:w val="0.22548461725789429"/>
          <c:h val="0.71600099556520957"/>
        </c:manualLayout>
      </c:layout>
      <c:overlay val="0"/>
      <c:txPr>
        <a:bodyPr/>
        <a:lstStyle/>
        <a:p>
          <a:pPr>
            <a:defRPr b="1"/>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6532646048109967"/>
          <c:y val="2.7397260273972601E-2"/>
        </c:manualLayout>
      </c:layout>
      <c:overlay val="0"/>
      <c:txPr>
        <a:bodyPr/>
        <a:lstStyle/>
        <a:p>
          <a:pPr>
            <a:defRPr sz="2400"/>
          </a:pPr>
          <a:endParaRPr lang="en-US"/>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4598606208706675E-3"/>
          <c:y val="0.11120273160299407"/>
          <c:w val="0.84672091890575529"/>
          <c:h val="0.848039585805199"/>
        </c:manualLayout>
      </c:layout>
      <c:pie3DChart>
        <c:varyColors val="1"/>
        <c:ser>
          <c:idx val="0"/>
          <c:order val="0"/>
          <c:tx>
            <c:strRef>
              <c:f>Sheet1!$B$1</c:f>
              <c:strCache>
                <c:ptCount val="1"/>
                <c:pt idx="0">
                  <c:v>Grade Levels of Participants</c:v>
                </c:pt>
              </c:strCache>
            </c:strRef>
          </c:tx>
          <c:dPt>
            <c:idx val="1"/>
            <c:bubble3D val="0"/>
            <c:explosion val="35"/>
          </c:dPt>
          <c:dLbls>
            <c:dLbl>
              <c:idx val="1"/>
              <c:layout>
                <c:manualLayout>
                  <c:x val="0.1317985767243012"/>
                  <c:y val="-5.1008341423075539E-2"/>
                </c:manualLayout>
              </c:layout>
              <c:showLegendKey val="0"/>
              <c:showVal val="0"/>
              <c:showCatName val="1"/>
              <c:showSerName val="0"/>
              <c:showPercent val="1"/>
              <c:showBubbleSize val="0"/>
            </c:dLbl>
            <c:dLbl>
              <c:idx val="3"/>
              <c:layout>
                <c:manualLayout>
                  <c:x val="5.1746218578347811E-2"/>
                  <c:y val="8.4645669291338582E-3"/>
                </c:manualLayout>
              </c:layout>
              <c:showLegendKey val="0"/>
              <c:showVal val="0"/>
              <c:showCatName val="1"/>
              <c:showSerName val="0"/>
              <c:showPercent val="1"/>
              <c:showBubbleSize val="0"/>
            </c:dLbl>
            <c:txPr>
              <a:bodyPr/>
              <a:lstStyle/>
              <a:p>
                <a:pPr>
                  <a:defRPr sz="2000" b="1"/>
                </a:pPr>
                <a:endParaRPr lang="en-US"/>
              </a:p>
            </c:txPr>
            <c:showLegendKey val="0"/>
            <c:showVal val="0"/>
            <c:showCatName val="1"/>
            <c:showSerName val="0"/>
            <c:showPercent val="1"/>
            <c:showBubbleSize val="0"/>
            <c:showLeaderLines val="0"/>
          </c:dLbls>
          <c:cat>
            <c:strRef>
              <c:f>Sheet1!$A$2:$A$5</c:f>
              <c:strCache>
                <c:ptCount val="4"/>
                <c:pt idx="0">
                  <c:v>K-2nd</c:v>
                </c:pt>
                <c:pt idx="1">
                  <c:v>3rd-5th</c:v>
                </c:pt>
                <c:pt idx="2">
                  <c:v>6th-8th</c:v>
                </c:pt>
                <c:pt idx="3">
                  <c:v>9-12th</c:v>
                </c:pt>
              </c:strCache>
            </c:strRef>
          </c:cat>
          <c:val>
            <c:numRef>
              <c:f>Sheet1!$B$2:$B$5</c:f>
              <c:numCache>
                <c:formatCode>General</c:formatCode>
                <c:ptCount val="4"/>
                <c:pt idx="0">
                  <c:v>28</c:v>
                </c:pt>
                <c:pt idx="1">
                  <c:v>37</c:v>
                </c:pt>
                <c:pt idx="2">
                  <c:v>24</c:v>
                </c:pt>
                <c:pt idx="3">
                  <c:v>8</c:v>
                </c:pt>
              </c:numCache>
            </c:numRef>
          </c:val>
        </c:ser>
        <c:dLbls>
          <c:showLegendKey val="0"/>
          <c:showVal val="0"/>
          <c:showCatName val="0"/>
          <c:showSerName val="0"/>
          <c:showPercent val="0"/>
          <c:showBubbleSize val="0"/>
          <c:showLeaderLines val="0"/>
        </c:dLbls>
      </c:pie3DChart>
    </c:plotArea>
    <c:legend>
      <c:legendPos val="r"/>
      <c:layout>
        <c:manualLayout>
          <c:xMode val="edge"/>
          <c:yMode val="edge"/>
          <c:x val="0.79414576399599535"/>
          <c:y val="0.34269424369898965"/>
          <c:w val="0.16289890954352357"/>
          <c:h val="0.28688311221371299"/>
        </c:manualLayout>
      </c:layout>
      <c:overlay val="0"/>
      <c:txPr>
        <a:bodyPr/>
        <a:lstStyle/>
        <a:p>
          <a:pPr>
            <a:defRPr sz="2000" b="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What did you like most about</a:t>
            </a:r>
            <a:r>
              <a:rPr lang="en-US" sz="2400" baseline="0"/>
              <a:t> the ROW program?</a:t>
            </a:r>
            <a:endParaRPr lang="en-US" sz="2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What did you like about the ROW program?</c:v>
                </c:pt>
              </c:strCache>
            </c:strRef>
          </c:tx>
          <c:dLbls>
            <c:dLbl>
              <c:idx val="1"/>
              <c:layout>
                <c:manualLayout>
                  <c:x val="-4.3294900637420322E-2"/>
                  <c:y val="6.6220728923542541E-2"/>
                </c:manualLayout>
              </c:layout>
              <c:showLegendKey val="0"/>
              <c:showVal val="0"/>
              <c:showCatName val="1"/>
              <c:showSerName val="0"/>
              <c:showPercent val="1"/>
              <c:showBubbleSize val="0"/>
            </c:dLbl>
            <c:txPr>
              <a:bodyPr/>
              <a:lstStyle/>
              <a:p>
                <a:pPr>
                  <a:defRPr sz="1200" b="1"/>
                </a:pPr>
                <a:endParaRPr lang="en-US"/>
              </a:p>
            </c:txPr>
            <c:showLegendKey val="0"/>
            <c:showVal val="0"/>
            <c:showCatName val="1"/>
            <c:showSerName val="0"/>
            <c:showPercent val="1"/>
            <c:showBubbleSize val="0"/>
            <c:showLeaderLines val="1"/>
          </c:dLbls>
          <c:cat>
            <c:strRef>
              <c:f>Sheet1!$A$2:$A$7</c:f>
              <c:strCache>
                <c:ptCount val="6"/>
                <c:pt idx="0">
                  <c:v>Accessibility of books</c:v>
                </c:pt>
                <c:pt idx="1">
                  <c:v>STEM</c:v>
                </c:pt>
                <c:pt idx="2">
                  <c:v>Program Culture</c:v>
                </c:pt>
                <c:pt idx="3">
                  <c:v>Helpfulness of ROW staff</c:v>
                </c:pt>
                <c:pt idx="4">
                  <c:v>Student Engagement</c:v>
                </c:pt>
                <c:pt idx="5">
                  <c:v>Other</c:v>
                </c:pt>
              </c:strCache>
            </c:strRef>
          </c:cat>
          <c:val>
            <c:numRef>
              <c:f>Sheet1!$B$2:$B$7</c:f>
              <c:numCache>
                <c:formatCode>General</c:formatCode>
                <c:ptCount val="6"/>
                <c:pt idx="0">
                  <c:v>9</c:v>
                </c:pt>
                <c:pt idx="1">
                  <c:v>10</c:v>
                </c:pt>
                <c:pt idx="2">
                  <c:v>7</c:v>
                </c:pt>
                <c:pt idx="3">
                  <c:v>7</c:v>
                </c:pt>
                <c:pt idx="4">
                  <c:v>7</c:v>
                </c:pt>
                <c:pt idx="5">
                  <c:v>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6153409395254168"/>
          <c:y val="0.26457575213521756"/>
          <c:w val="0.2282618244148053"/>
          <c:h val="0.53263351201620968"/>
        </c:manualLayout>
      </c:layout>
      <c:overlay val="0"/>
      <c:txPr>
        <a:bodyPr/>
        <a:lstStyle/>
        <a:p>
          <a:pPr>
            <a:defRPr sz="1050" b="1"/>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Chisholm B&amp;G</c:v>
                </c:pt>
              </c:strCache>
            </c:strRef>
          </c:tx>
          <c:invertIfNegative val="0"/>
          <c:cat>
            <c:strRef>
              <c:f>Sheet1!$A$2</c:f>
              <c:strCache>
                <c:ptCount val="1"/>
                <c:pt idx="0">
                  <c:v>Hours Spent Reading (per week)</c:v>
                </c:pt>
              </c:strCache>
            </c:strRef>
          </c:cat>
          <c:val>
            <c:numRef>
              <c:f>Sheet1!$B$2</c:f>
              <c:numCache>
                <c:formatCode>General</c:formatCode>
                <c:ptCount val="1"/>
                <c:pt idx="0">
                  <c:v>0</c:v>
                </c:pt>
              </c:numCache>
            </c:numRef>
          </c:val>
        </c:ser>
        <c:ser>
          <c:idx val="1"/>
          <c:order val="1"/>
          <c:tx>
            <c:strRef>
              <c:f>Sheet1!$C$1</c:f>
              <c:strCache>
                <c:ptCount val="1"/>
                <c:pt idx="0">
                  <c:v>Cleveland Ave YMCA</c:v>
                </c:pt>
              </c:strCache>
            </c:strRef>
          </c:tx>
          <c:invertIfNegative val="0"/>
          <c:cat>
            <c:strRef>
              <c:f>Sheet1!$A$2</c:f>
              <c:strCache>
                <c:ptCount val="1"/>
                <c:pt idx="0">
                  <c:v>Hours Spent Reading (per week)</c:v>
                </c:pt>
              </c:strCache>
            </c:strRef>
          </c:cat>
          <c:val>
            <c:numRef>
              <c:f>Sheet1!$C$2</c:f>
              <c:numCache>
                <c:formatCode>General</c:formatCode>
                <c:ptCount val="1"/>
                <c:pt idx="0">
                  <c:v>0</c:v>
                </c:pt>
              </c:numCache>
            </c:numRef>
          </c:val>
        </c:ser>
        <c:ser>
          <c:idx val="2"/>
          <c:order val="2"/>
          <c:tx>
            <c:strRef>
              <c:f>Sheet1!$D$1</c:f>
              <c:strCache>
                <c:ptCount val="1"/>
                <c:pt idx="0">
                  <c:v>Common Ground</c:v>
                </c:pt>
              </c:strCache>
            </c:strRef>
          </c:tx>
          <c:invertIfNegative val="0"/>
          <c:dLbls>
            <c:showLegendKey val="0"/>
            <c:showVal val="1"/>
            <c:showCatName val="0"/>
            <c:showSerName val="0"/>
            <c:showPercent val="0"/>
            <c:showBubbleSize val="0"/>
            <c:showLeaderLines val="0"/>
          </c:dLbls>
          <c:cat>
            <c:strRef>
              <c:f>Sheet1!$A$2</c:f>
              <c:strCache>
                <c:ptCount val="1"/>
                <c:pt idx="0">
                  <c:v>Hours Spent Reading (per week)</c:v>
                </c:pt>
              </c:strCache>
            </c:strRef>
          </c:cat>
          <c:val>
            <c:numRef>
              <c:f>Sheet1!$D$2</c:f>
              <c:numCache>
                <c:formatCode>General</c:formatCode>
                <c:ptCount val="1"/>
                <c:pt idx="0">
                  <c:v>5</c:v>
                </c:pt>
              </c:numCache>
            </c:numRef>
          </c:val>
        </c:ser>
        <c:ser>
          <c:idx val="3"/>
          <c:order val="3"/>
          <c:tx>
            <c:strRef>
              <c:f>Sheet1!$E$1</c:f>
              <c:strCache>
                <c:ptCount val="1"/>
                <c:pt idx="0">
                  <c:v>Goodtimes YMCA</c:v>
                </c:pt>
              </c:strCache>
            </c:strRef>
          </c:tx>
          <c:invertIfNegative val="0"/>
          <c:dLbls>
            <c:showLegendKey val="0"/>
            <c:showVal val="1"/>
            <c:showCatName val="0"/>
            <c:showSerName val="0"/>
            <c:showPercent val="0"/>
            <c:showBubbleSize val="0"/>
            <c:showLeaderLines val="0"/>
          </c:dLbls>
          <c:cat>
            <c:strRef>
              <c:f>Sheet1!$A$2</c:f>
              <c:strCache>
                <c:ptCount val="1"/>
                <c:pt idx="0">
                  <c:v>Hours Spent Reading (per week)</c:v>
                </c:pt>
              </c:strCache>
            </c:strRef>
          </c:cat>
          <c:val>
            <c:numRef>
              <c:f>Sheet1!$E$2</c:f>
              <c:numCache>
                <c:formatCode>General</c:formatCode>
                <c:ptCount val="1"/>
                <c:pt idx="0">
                  <c:v>10</c:v>
                </c:pt>
              </c:numCache>
            </c:numRef>
          </c:val>
        </c:ser>
        <c:ser>
          <c:idx val="4"/>
          <c:order val="4"/>
          <c:tx>
            <c:strRef>
              <c:f>Sheet1!$F$1</c:f>
              <c:strCache>
                <c:ptCount val="1"/>
                <c:pt idx="0">
                  <c:v>Heritage Baptist</c:v>
                </c:pt>
              </c:strCache>
            </c:strRef>
          </c:tx>
          <c:invertIfNegative val="0"/>
          <c:dLbls>
            <c:showLegendKey val="0"/>
            <c:showVal val="1"/>
            <c:showCatName val="0"/>
            <c:showSerName val="0"/>
            <c:showPercent val="0"/>
            <c:showBubbleSize val="0"/>
            <c:showLeaderLines val="0"/>
          </c:dLbls>
          <c:cat>
            <c:strRef>
              <c:f>Sheet1!$A$2</c:f>
              <c:strCache>
                <c:ptCount val="1"/>
                <c:pt idx="0">
                  <c:v>Hours Spent Reading (per week)</c:v>
                </c:pt>
              </c:strCache>
            </c:strRef>
          </c:cat>
          <c:val>
            <c:numRef>
              <c:f>Sheet1!$F$2</c:f>
              <c:numCache>
                <c:formatCode>General</c:formatCode>
                <c:ptCount val="1"/>
                <c:pt idx="0">
                  <c:v>3</c:v>
                </c:pt>
              </c:numCache>
            </c:numRef>
          </c:val>
        </c:ser>
        <c:ser>
          <c:idx val="5"/>
          <c:order val="5"/>
          <c:tx>
            <c:strRef>
              <c:f>Sheet1!$G$1</c:f>
              <c:strCache>
                <c:ptCount val="1"/>
                <c:pt idx="0">
                  <c:v>Kershaw YMCA</c:v>
                </c:pt>
              </c:strCache>
            </c:strRef>
          </c:tx>
          <c:invertIfNegative val="0"/>
          <c:dLbls>
            <c:showLegendKey val="0"/>
            <c:showVal val="1"/>
            <c:showCatName val="0"/>
            <c:showSerName val="0"/>
            <c:showPercent val="0"/>
            <c:showBubbleSize val="0"/>
            <c:showLeaderLines val="0"/>
          </c:dLbls>
          <c:cat>
            <c:strRef>
              <c:f>Sheet1!$A$2</c:f>
              <c:strCache>
                <c:ptCount val="1"/>
                <c:pt idx="0">
                  <c:v>Hours Spent Reading (per week)</c:v>
                </c:pt>
              </c:strCache>
            </c:strRef>
          </c:cat>
          <c:val>
            <c:numRef>
              <c:f>Sheet1!$G$2</c:f>
              <c:numCache>
                <c:formatCode>General</c:formatCode>
                <c:ptCount val="1"/>
                <c:pt idx="0">
                  <c:v>5</c:v>
                </c:pt>
              </c:numCache>
            </c:numRef>
          </c:val>
        </c:ser>
        <c:ser>
          <c:idx val="6"/>
          <c:order val="6"/>
          <c:tx>
            <c:strRef>
              <c:f>Sheet1!$H$1</c:f>
              <c:strCache>
                <c:ptCount val="1"/>
                <c:pt idx="0">
                  <c:v>Sheridan Heights</c:v>
                </c:pt>
              </c:strCache>
            </c:strRef>
          </c:tx>
          <c:invertIfNegative val="0"/>
          <c:dLbls>
            <c:showLegendKey val="0"/>
            <c:showVal val="1"/>
            <c:showCatName val="0"/>
            <c:showSerName val="0"/>
            <c:showPercent val="0"/>
            <c:showBubbleSize val="0"/>
            <c:showLeaderLines val="0"/>
          </c:dLbls>
          <c:cat>
            <c:strRef>
              <c:f>Sheet1!$A$2</c:f>
              <c:strCache>
                <c:ptCount val="1"/>
                <c:pt idx="0">
                  <c:v>Hours Spent Reading (per week)</c:v>
                </c:pt>
              </c:strCache>
            </c:strRef>
          </c:cat>
          <c:val>
            <c:numRef>
              <c:f>Sheet1!$H$2</c:f>
              <c:numCache>
                <c:formatCode>General</c:formatCode>
                <c:ptCount val="1"/>
                <c:pt idx="0">
                  <c:v>1</c:v>
                </c:pt>
              </c:numCache>
            </c:numRef>
          </c:val>
        </c:ser>
        <c:ser>
          <c:idx val="7"/>
          <c:order val="7"/>
          <c:tx>
            <c:strRef>
              <c:f>Sheet1!$I$1</c:f>
              <c:strCache>
                <c:ptCount val="1"/>
                <c:pt idx="0">
                  <c:v>SE YMCA</c:v>
                </c:pt>
              </c:strCache>
            </c:strRef>
          </c:tx>
          <c:invertIfNegative val="0"/>
          <c:dLbls>
            <c:showLegendKey val="0"/>
            <c:showVal val="1"/>
            <c:showCatName val="0"/>
            <c:showSerName val="0"/>
            <c:showPercent val="0"/>
            <c:showBubbleSize val="0"/>
            <c:showLeaderLines val="0"/>
          </c:dLbls>
          <c:cat>
            <c:strRef>
              <c:f>Sheet1!$A$2</c:f>
              <c:strCache>
                <c:ptCount val="1"/>
                <c:pt idx="0">
                  <c:v>Hours Spent Reading (per week)</c:v>
                </c:pt>
              </c:strCache>
            </c:strRef>
          </c:cat>
          <c:val>
            <c:numRef>
              <c:f>Sheet1!$I$2</c:f>
              <c:numCache>
                <c:formatCode>General</c:formatCode>
                <c:ptCount val="1"/>
                <c:pt idx="0">
                  <c:v>5</c:v>
                </c:pt>
              </c:numCache>
            </c:numRef>
          </c:val>
        </c:ser>
        <c:dLbls>
          <c:showLegendKey val="0"/>
          <c:showVal val="0"/>
          <c:showCatName val="0"/>
          <c:showSerName val="0"/>
          <c:showPercent val="0"/>
          <c:showBubbleSize val="0"/>
        </c:dLbls>
        <c:gapWidth val="150"/>
        <c:axId val="36199424"/>
        <c:axId val="36209408"/>
      </c:barChart>
      <c:catAx>
        <c:axId val="36199424"/>
        <c:scaling>
          <c:orientation val="minMax"/>
        </c:scaling>
        <c:delete val="1"/>
        <c:axPos val="l"/>
        <c:majorTickMark val="out"/>
        <c:minorTickMark val="none"/>
        <c:tickLblPos val="nextTo"/>
        <c:crossAx val="36209408"/>
        <c:crosses val="autoZero"/>
        <c:auto val="1"/>
        <c:lblAlgn val="ctr"/>
        <c:lblOffset val="100"/>
        <c:noMultiLvlLbl val="0"/>
      </c:catAx>
      <c:valAx>
        <c:axId val="36209408"/>
        <c:scaling>
          <c:orientation val="minMax"/>
          <c:max val="24"/>
        </c:scaling>
        <c:delete val="0"/>
        <c:axPos val="b"/>
        <c:majorGridlines/>
        <c:title>
          <c:tx>
            <c:rich>
              <a:bodyPr/>
              <a:lstStyle/>
              <a:p>
                <a:pPr>
                  <a:defRPr/>
                </a:pPr>
                <a:r>
                  <a:rPr lang="en-US"/>
                  <a:t>Hours Spent Reading</a:t>
                </a:r>
                <a:r>
                  <a:rPr lang="en-US" baseline="0"/>
                  <a:t> (per week)</a:t>
                </a:r>
                <a:endParaRPr lang="en-US"/>
              </a:p>
            </c:rich>
          </c:tx>
          <c:layout/>
          <c:overlay val="0"/>
        </c:title>
        <c:numFmt formatCode="General" sourceLinked="1"/>
        <c:majorTickMark val="out"/>
        <c:minorTickMark val="none"/>
        <c:tickLblPos val="nextTo"/>
        <c:crossAx val="36199424"/>
        <c:crosses val="autoZero"/>
        <c:crossBetween val="between"/>
        <c:majorUnit val="4"/>
        <c:minorUnit val="1"/>
      </c:valAx>
    </c:plotArea>
    <c:legend>
      <c:legendPos val="r"/>
      <c:layout>
        <c:manualLayout>
          <c:xMode val="edge"/>
          <c:yMode val="edge"/>
          <c:x val="0.71027634476724888"/>
          <c:y val="7.4308176100628925E-2"/>
          <c:w val="0.28776342059806626"/>
          <c:h val="0.73582404793740408"/>
        </c:manualLayout>
      </c:layout>
      <c:overlay val="0"/>
      <c:txPr>
        <a:bodyPr/>
        <a:lstStyle/>
        <a:p>
          <a:pPr>
            <a:defRPr b="1"/>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Dunbar Ramer School</c:v>
                </c:pt>
              </c:strCache>
            </c:strRef>
          </c:tx>
          <c:invertIfNegative val="0"/>
          <c:cat>
            <c:strRef>
              <c:f>Sheet1!$A$2</c:f>
              <c:strCache>
                <c:ptCount val="1"/>
                <c:pt idx="0">
                  <c:v>Hours Spent Reading (per week)</c:v>
                </c:pt>
              </c:strCache>
            </c:strRef>
          </c:cat>
          <c:val>
            <c:numRef>
              <c:f>Sheet1!$B$2</c:f>
              <c:numCache>
                <c:formatCode>General</c:formatCode>
                <c:ptCount val="1"/>
                <c:pt idx="0">
                  <c:v>0</c:v>
                </c:pt>
              </c:numCache>
            </c:numRef>
          </c:val>
        </c:ser>
        <c:ser>
          <c:idx val="1"/>
          <c:order val="1"/>
          <c:tx>
            <c:strRef>
              <c:f>Sheet1!$C$1</c:f>
              <c:strCache>
                <c:ptCount val="1"/>
                <c:pt idx="0">
                  <c:v>Flatwood CC</c:v>
                </c:pt>
              </c:strCache>
            </c:strRef>
          </c:tx>
          <c:invertIfNegative val="0"/>
          <c:cat>
            <c:strRef>
              <c:f>Sheet1!$A$2</c:f>
              <c:strCache>
                <c:ptCount val="1"/>
                <c:pt idx="0">
                  <c:v>Hours Spent Reading (per week)</c:v>
                </c:pt>
              </c:strCache>
            </c:strRef>
          </c:cat>
          <c:val>
            <c:numRef>
              <c:f>Sheet1!$C$2</c:f>
              <c:numCache>
                <c:formatCode>General</c:formatCode>
                <c:ptCount val="1"/>
                <c:pt idx="0">
                  <c:v>0</c:v>
                </c:pt>
              </c:numCache>
            </c:numRef>
          </c:val>
        </c:ser>
        <c:ser>
          <c:idx val="2"/>
          <c:order val="2"/>
          <c:tx>
            <c:strRef>
              <c:f>Sheet1!$D$1</c:f>
              <c:strCache>
                <c:ptCount val="1"/>
                <c:pt idx="0">
                  <c:v>Floyd CC</c:v>
                </c:pt>
              </c:strCache>
            </c:strRef>
          </c:tx>
          <c:invertIfNegative val="0"/>
          <c:dLbls>
            <c:showLegendKey val="0"/>
            <c:showVal val="1"/>
            <c:showCatName val="0"/>
            <c:showSerName val="0"/>
            <c:showPercent val="0"/>
            <c:showBubbleSize val="0"/>
            <c:showLeaderLines val="0"/>
          </c:dLbls>
          <c:cat>
            <c:strRef>
              <c:f>Sheet1!$A$2</c:f>
              <c:strCache>
                <c:ptCount val="1"/>
                <c:pt idx="0">
                  <c:v>Hours Spent Reading (per week)</c:v>
                </c:pt>
              </c:strCache>
            </c:strRef>
          </c:cat>
          <c:val>
            <c:numRef>
              <c:f>Sheet1!$D$2</c:f>
              <c:numCache>
                <c:formatCode>General</c:formatCode>
                <c:ptCount val="1"/>
                <c:pt idx="0">
                  <c:v>2</c:v>
                </c:pt>
              </c:numCache>
            </c:numRef>
          </c:val>
        </c:ser>
        <c:ser>
          <c:idx val="3"/>
          <c:order val="3"/>
          <c:tx>
            <c:strRef>
              <c:f>Sheet1!$E$1</c:f>
              <c:strCache>
                <c:ptCount val="1"/>
                <c:pt idx="0">
                  <c:v>First Baptist GWP</c:v>
                </c:pt>
              </c:strCache>
            </c:strRef>
          </c:tx>
          <c:invertIfNegative val="0"/>
          <c:dLbls>
            <c:showLegendKey val="0"/>
            <c:showVal val="1"/>
            <c:showCatName val="0"/>
            <c:showSerName val="0"/>
            <c:showPercent val="0"/>
            <c:showBubbleSize val="0"/>
            <c:showLeaderLines val="0"/>
          </c:dLbls>
          <c:cat>
            <c:strRef>
              <c:f>Sheet1!$A$2</c:f>
              <c:strCache>
                <c:ptCount val="1"/>
                <c:pt idx="0">
                  <c:v>Hours Spent Reading (per week)</c:v>
                </c:pt>
              </c:strCache>
            </c:strRef>
          </c:cat>
          <c:val>
            <c:numRef>
              <c:f>Sheet1!$E$2</c:f>
              <c:numCache>
                <c:formatCode>General</c:formatCode>
                <c:ptCount val="1"/>
                <c:pt idx="0">
                  <c:v>10</c:v>
                </c:pt>
              </c:numCache>
            </c:numRef>
          </c:val>
        </c:ser>
        <c:ser>
          <c:idx val="4"/>
          <c:order val="4"/>
          <c:tx>
            <c:strRef>
              <c:f>Sheet1!$F$1</c:f>
              <c:strCache>
                <c:ptCount val="1"/>
                <c:pt idx="0">
                  <c:v>Hayneville Rd CC</c:v>
                </c:pt>
              </c:strCache>
            </c:strRef>
          </c:tx>
          <c:invertIfNegative val="0"/>
          <c:dLbls>
            <c:showLegendKey val="0"/>
            <c:showVal val="1"/>
            <c:showCatName val="0"/>
            <c:showSerName val="0"/>
            <c:showPercent val="0"/>
            <c:showBubbleSize val="0"/>
            <c:showLeaderLines val="0"/>
          </c:dLbls>
          <c:cat>
            <c:strRef>
              <c:f>Sheet1!$A$2</c:f>
              <c:strCache>
                <c:ptCount val="1"/>
                <c:pt idx="0">
                  <c:v>Hours Spent Reading (per week)</c:v>
                </c:pt>
              </c:strCache>
            </c:strRef>
          </c:cat>
          <c:val>
            <c:numRef>
              <c:f>Sheet1!$F$2</c:f>
              <c:numCache>
                <c:formatCode>General</c:formatCode>
                <c:ptCount val="1"/>
                <c:pt idx="0">
                  <c:v>6</c:v>
                </c:pt>
              </c:numCache>
            </c:numRef>
          </c:val>
        </c:ser>
        <c:ser>
          <c:idx val="5"/>
          <c:order val="5"/>
          <c:tx>
            <c:strRef>
              <c:f>Sheet1!$G$1</c:f>
              <c:strCache>
                <c:ptCount val="1"/>
                <c:pt idx="0">
                  <c:v>Highland Gardens CC</c:v>
                </c:pt>
              </c:strCache>
            </c:strRef>
          </c:tx>
          <c:invertIfNegative val="0"/>
          <c:cat>
            <c:strRef>
              <c:f>Sheet1!$A$2</c:f>
              <c:strCache>
                <c:ptCount val="1"/>
                <c:pt idx="0">
                  <c:v>Hours Spent Reading (per week)</c:v>
                </c:pt>
              </c:strCache>
            </c:strRef>
          </c:cat>
          <c:val>
            <c:numRef>
              <c:f>Sheet1!$G$2</c:f>
              <c:numCache>
                <c:formatCode>General</c:formatCode>
                <c:ptCount val="1"/>
                <c:pt idx="0">
                  <c:v>0</c:v>
                </c:pt>
              </c:numCache>
            </c:numRef>
          </c:val>
        </c:ser>
        <c:ser>
          <c:idx val="6"/>
          <c:order val="6"/>
          <c:tx>
            <c:strRef>
              <c:f>Sheet1!$H$1</c:f>
              <c:strCache>
                <c:ptCount val="1"/>
                <c:pt idx="0">
                  <c:v>Shiloh AME (Hope Hull)</c:v>
                </c:pt>
              </c:strCache>
            </c:strRef>
          </c:tx>
          <c:invertIfNegative val="0"/>
          <c:dLbls>
            <c:showLegendKey val="0"/>
            <c:showVal val="1"/>
            <c:showCatName val="0"/>
            <c:showSerName val="0"/>
            <c:showPercent val="0"/>
            <c:showBubbleSize val="0"/>
            <c:showLeaderLines val="0"/>
          </c:dLbls>
          <c:cat>
            <c:strRef>
              <c:f>Sheet1!$A$2</c:f>
              <c:strCache>
                <c:ptCount val="1"/>
                <c:pt idx="0">
                  <c:v>Hours Spent Reading (per week)</c:v>
                </c:pt>
              </c:strCache>
            </c:strRef>
          </c:cat>
          <c:val>
            <c:numRef>
              <c:f>Sheet1!$H$2</c:f>
              <c:numCache>
                <c:formatCode>General</c:formatCode>
                <c:ptCount val="1"/>
                <c:pt idx="0">
                  <c:v>2</c:v>
                </c:pt>
              </c:numCache>
            </c:numRef>
          </c:val>
        </c:ser>
        <c:ser>
          <c:idx val="7"/>
          <c:order val="7"/>
          <c:tx>
            <c:strRef>
              <c:f>Sheet1!$I$1</c:f>
              <c:strCache>
                <c:ptCount val="1"/>
                <c:pt idx="0">
                  <c:v>Willie Cook CC</c:v>
                </c:pt>
              </c:strCache>
            </c:strRef>
          </c:tx>
          <c:invertIfNegative val="0"/>
          <c:dLbls>
            <c:showLegendKey val="0"/>
            <c:showVal val="1"/>
            <c:showCatName val="0"/>
            <c:showSerName val="0"/>
            <c:showPercent val="0"/>
            <c:showBubbleSize val="0"/>
            <c:showLeaderLines val="0"/>
          </c:dLbls>
          <c:cat>
            <c:strRef>
              <c:f>Sheet1!$A$2</c:f>
              <c:strCache>
                <c:ptCount val="1"/>
                <c:pt idx="0">
                  <c:v>Hours Spent Reading (per week)</c:v>
                </c:pt>
              </c:strCache>
            </c:strRef>
          </c:cat>
          <c:val>
            <c:numRef>
              <c:f>Sheet1!$I$2</c:f>
              <c:numCache>
                <c:formatCode>General</c:formatCode>
                <c:ptCount val="1"/>
                <c:pt idx="0">
                  <c:v>5</c:v>
                </c:pt>
              </c:numCache>
            </c:numRef>
          </c:val>
        </c:ser>
        <c:dLbls>
          <c:showLegendKey val="0"/>
          <c:showVal val="0"/>
          <c:showCatName val="0"/>
          <c:showSerName val="0"/>
          <c:showPercent val="0"/>
          <c:showBubbleSize val="0"/>
        </c:dLbls>
        <c:gapWidth val="150"/>
        <c:axId val="35258368"/>
        <c:axId val="35259904"/>
      </c:barChart>
      <c:catAx>
        <c:axId val="35258368"/>
        <c:scaling>
          <c:orientation val="minMax"/>
        </c:scaling>
        <c:delete val="1"/>
        <c:axPos val="l"/>
        <c:majorTickMark val="out"/>
        <c:minorTickMark val="none"/>
        <c:tickLblPos val="nextTo"/>
        <c:crossAx val="35259904"/>
        <c:crosses val="autoZero"/>
        <c:auto val="1"/>
        <c:lblAlgn val="ctr"/>
        <c:lblOffset val="100"/>
        <c:noMultiLvlLbl val="0"/>
      </c:catAx>
      <c:valAx>
        <c:axId val="35259904"/>
        <c:scaling>
          <c:orientation val="minMax"/>
          <c:max val="24"/>
        </c:scaling>
        <c:delete val="0"/>
        <c:axPos val="b"/>
        <c:majorGridlines/>
        <c:title>
          <c:tx>
            <c:rich>
              <a:bodyPr/>
              <a:lstStyle/>
              <a:p>
                <a:pPr>
                  <a:defRPr/>
                </a:pPr>
                <a:r>
                  <a:rPr lang="en-US"/>
                  <a:t>Hours Spent Reading</a:t>
                </a:r>
                <a:r>
                  <a:rPr lang="en-US" baseline="0"/>
                  <a:t> (per week)</a:t>
                </a:r>
                <a:endParaRPr lang="en-US"/>
              </a:p>
            </c:rich>
          </c:tx>
          <c:layout/>
          <c:overlay val="0"/>
        </c:title>
        <c:numFmt formatCode="General" sourceLinked="1"/>
        <c:majorTickMark val="out"/>
        <c:minorTickMark val="none"/>
        <c:tickLblPos val="nextTo"/>
        <c:crossAx val="35258368"/>
        <c:crosses val="autoZero"/>
        <c:crossBetween val="between"/>
        <c:majorUnit val="4"/>
        <c:minorUnit val="1"/>
      </c:valAx>
    </c:plotArea>
    <c:legend>
      <c:legendPos val="r"/>
      <c:layout>
        <c:manualLayout>
          <c:xMode val="edge"/>
          <c:yMode val="edge"/>
          <c:x val="0.67757866473587358"/>
          <c:y val="7.2359341445955613E-2"/>
          <c:w val="0.31858985575521009"/>
          <c:h val="0.70186630302497099"/>
        </c:manualLayout>
      </c:layout>
      <c:overlay val="0"/>
      <c:txPr>
        <a:bodyPr/>
        <a:lstStyle/>
        <a:p>
          <a:pPr>
            <a:defRPr b="1"/>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Chisholm B&amp;G</c:v>
                </c:pt>
              </c:strCache>
            </c:strRef>
          </c:tx>
          <c:invertIfNegative val="0"/>
          <c:dLbls>
            <c:showLegendKey val="0"/>
            <c:showVal val="1"/>
            <c:showCatName val="0"/>
            <c:showSerName val="0"/>
            <c:showPercent val="0"/>
            <c:showBubbleSize val="0"/>
            <c:showLeaderLines val="0"/>
          </c:dLbls>
          <c:cat>
            <c:strRef>
              <c:f>Sheet1!$A$2</c:f>
              <c:strCache>
                <c:ptCount val="1"/>
                <c:pt idx="0">
                  <c:v>Hours spent on STEM (per week)</c:v>
                </c:pt>
              </c:strCache>
            </c:strRef>
          </c:cat>
          <c:val>
            <c:numRef>
              <c:f>Sheet1!$B$2</c:f>
              <c:numCache>
                <c:formatCode>General</c:formatCode>
                <c:ptCount val="1"/>
                <c:pt idx="0">
                  <c:v>10</c:v>
                </c:pt>
              </c:numCache>
            </c:numRef>
          </c:val>
        </c:ser>
        <c:ser>
          <c:idx val="1"/>
          <c:order val="1"/>
          <c:tx>
            <c:strRef>
              <c:f>Sheet1!$C$1</c:f>
              <c:strCache>
                <c:ptCount val="1"/>
                <c:pt idx="0">
                  <c:v>Cleveland Ave YMCA</c:v>
                </c:pt>
              </c:strCache>
            </c:strRef>
          </c:tx>
          <c:invertIfNegative val="0"/>
          <c:cat>
            <c:strRef>
              <c:f>Sheet1!$A$2</c:f>
              <c:strCache>
                <c:ptCount val="1"/>
                <c:pt idx="0">
                  <c:v>Hours spent on STEM (per week)</c:v>
                </c:pt>
              </c:strCache>
            </c:strRef>
          </c:cat>
          <c:val>
            <c:numRef>
              <c:f>Sheet1!$C$2</c:f>
              <c:numCache>
                <c:formatCode>General</c:formatCode>
                <c:ptCount val="1"/>
                <c:pt idx="0">
                  <c:v>0</c:v>
                </c:pt>
              </c:numCache>
            </c:numRef>
          </c:val>
        </c:ser>
        <c:ser>
          <c:idx val="2"/>
          <c:order val="2"/>
          <c:tx>
            <c:strRef>
              <c:f>Sheet1!$D$1</c:f>
              <c:strCache>
                <c:ptCount val="1"/>
                <c:pt idx="0">
                  <c:v>Common Ground</c:v>
                </c:pt>
              </c:strCache>
            </c:strRef>
          </c:tx>
          <c:invertIfNegative val="0"/>
          <c:dLbls>
            <c:showLegendKey val="0"/>
            <c:showVal val="1"/>
            <c:showCatName val="0"/>
            <c:showSerName val="0"/>
            <c:showPercent val="0"/>
            <c:showBubbleSize val="0"/>
            <c:showLeaderLines val="0"/>
          </c:dLbls>
          <c:cat>
            <c:strRef>
              <c:f>Sheet1!$A$2</c:f>
              <c:strCache>
                <c:ptCount val="1"/>
                <c:pt idx="0">
                  <c:v>Hours spent on STEM (per week)</c:v>
                </c:pt>
              </c:strCache>
            </c:strRef>
          </c:cat>
          <c:val>
            <c:numRef>
              <c:f>Sheet1!$D$2</c:f>
              <c:numCache>
                <c:formatCode>General</c:formatCode>
                <c:ptCount val="1"/>
                <c:pt idx="0">
                  <c:v>3</c:v>
                </c:pt>
              </c:numCache>
            </c:numRef>
          </c:val>
        </c:ser>
        <c:ser>
          <c:idx val="3"/>
          <c:order val="3"/>
          <c:tx>
            <c:strRef>
              <c:f>Sheet1!$E$1</c:f>
              <c:strCache>
                <c:ptCount val="1"/>
                <c:pt idx="0">
                  <c:v>Goodtimes YMCA</c:v>
                </c:pt>
              </c:strCache>
            </c:strRef>
          </c:tx>
          <c:invertIfNegative val="0"/>
          <c:dLbls>
            <c:showLegendKey val="0"/>
            <c:showVal val="1"/>
            <c:showCatName val="0"/>
            <c:showSerName val="0"/>
            <c:showPercent val="0"/>
            <c:showBubbleSize val="0"/>
            <c:showLeaderLines val="0"/>
          </c:dLbls>
          <c:cat>
            <c:strRef>
              <c:f>Sheet1!$A$2</c:f>
              <c:strCache>
                <c:ptCount val="1"/>
                <c:pt idx="0">
                  <c:v>Hours spent on STEM (per week)</c:v>
                </c:pt>
              </c:strCache>
            </c:strRef>
          </c:cat>
          <c:val>
            <c:numRef>
              <c:f>Sheet1!$E$2</c:f>
              <c:numCache>
                <c:formatCode>General</c:formatCode>
                <c:ptCount val="1"/>
                <c:pt idx="0">
                  <c:v>10</c:v>
                </c:pt>
              </c:numCache>
            </c:numRef>
          </c:val>
        </c:ser>
        <c:ser>
          <c:idx val="4"/>
          <c:order val="4"/>
          <c:tx>
            <c:strRef>
              <c:f>Sheet1!$F$1</c:f>
              <c:strCache>
                <c:ptCount val="1"/>
                <c:pt idx="0">
                  <c:v>Heritage Baptist</c:v>
                </c:pt>
              </c:strCache>
            </c:strRef>
          </c:tx>
          <c:invertIfNegative val="0"/>
          <c:dLbls>
            <c:showLegendKey val="0"/>
            <c:showVal val="1"/>
            <c:showCatName val="0"/>
            <c:showSerName val="0"/>
            <c:showPercent val="0"/>
            <c:showBubbleSize val="0"/>
            <c:showLeaderLines val="0"/>
          </c:dLbls>
          <c:cat>
            <c:strRef>
              <c:f>Sheet1!$A$2</c:f>
              <c:strCache>
                <c:ptCount val="1"/>
                <c:pt idx="0">
                  <c:v>Hours spent on STEM (per week)</c:v>
                </c:pt>
              </c:strCache>
            </c:strRef>
          </c:cat>
          <c:val>
            <c:numRef>
              <c:f>Sheet1!$F$2</c:f>
              <c:numCache>
                <c:formatCode>General</c:formatCode>
                <c:ptCount val="1"/>
                <c:pt idx="0">
                  <c:v>2</c:v>
                </c:pt>
              </c:numCache>
            </c:numRef>
          </c:val>
        </c:ser>
        <c:ser>
          <c:idx val="5"/>
          <c:order val="5"/>
          <c:tx>
            <c:strRef>
              <c:f>Sheet1!$G$1</c:f>
              <c:strCache>
                <c:ptCount val="1"/>
                <c:pt idx="0">
                  <c:v>Kershaw YMCA</c:v>
                </c:pt>
              </c:strCache>
            </c:strRef>
          </c:tx>
          <c:invertIfNegative val="0"/>
          <c:dLbls>
            <c:showLegendKey val="0"/>
            <c:showVal val="1"/>
            <c:showCatName val="0"/>
            <c:showSerName val="0"/>
            <c:showPercent val="0"/>
            <c:showBubbleSize val="0"/>
            <c:showLeaderLines val="0"/>
          </c:dLbls>
          <c:cat>
            <c:strRef>
              <c:f>Sheet1!$A$2</c:f>
              <c:strCache>
                <c:ptCount val="1"/>
                <c:pt idx="0">
                  <c:v>Hours spent on STEM (per week)</c:v>
                </c:pt>
              </c:strCache>
            </c:strRef>
          </c:cat>
          <c:val>
            <c:numRef>
              <c:f>Sheet1!$G$2</c:f>
              <c:numCache>
                <c:formatCode>General</c:formatCode>
                <c:ptCount val="1"/>
                <c:pt idx="0">
                  <c:v>5</c:v>
                </c:pt>
              </c:numCache>
            </c:numRef>
          </c:val>
        </c:ser>
        <c:ser>
          <c:idx val="6"/>
          <c:order val="6"/>
          <c:tx>
            <c:strRef>
              <c:f>Sheet1!$H$1</c:f>
              <c:strCache>
                <c:ptCount val="1"/>
                <c:pt idx="0">
                  <c:v>Sheridan Heights</c:v>
                </c:pt>
              </c:strCache>
            </c:strRef>
          </c:tx>
          <c:invertIfNegative val="0"/>
          <c:cat>
            <c:strRef>
              <c:f>Sheet1!$A$2</c:f>
              <c:strCache>
                <c:ptCount val="1"/>
                <c:pt idx="0">
                  <c:v>Hours spent on STEM (per week)</c:v>
                </c:pt>
              </c:strCache>
            </c:strRef>
          </c:cat>
          <c:val>
            <c:numRef>
              <c:f>Sheet1!$H$2</c:f>
              <c:numCache>
                <c:formatCode>General</c:formatCode>
                <c:ptCount val="1"/>
                <c:pt idx="0">
                  <c:v>0</c:v>
                </c:pt>
              </c:numCache>
            </c:numRef>
          </c:val>
        </c:ser>
        <c:ser>
          <c:idx val="7"/>
          <c:order val="7"/>
          <c:tx>
            <c:strRef>
              <c:f>Sheet1!$I$1</c:f>
              <c:strCache>
                <c:ptCount val="1"/>
                <c:pt idx="0">
                  <c:v>SE YMCA</c:v>
                </c:pt>
              </c:strCache>
            </c:strRef>
          </c:tx>
          <c:invertIfNegative val="0"/>
          <c:dLbls>
            <c:showLegendKey val="0"/>
            <c:showVal val="1"/>
            <c:showCatName val="0"/>
            <c:showSerName val="0"/>
            <c:showPercent val="0"/>
            <c:showBubbleSize val="0"/>
            <c:showLeaderLines val="0"/>
          </c:dLbls>
          <c:cat>
            <c:strRef>
              <c:f>Sheet1!$A$2</c:f>
              <c:strCache>
                <c:ptCount val="1"/>
                <c:pt idx="0">
                  <c:v>Hours spent on STEM (per week)</c:v>
                </c:pt>
              </c:strCache>
            </c:strRef>
          </c:cat>
          <c:val>
            <c:numRef>
              <c:f>Sheet1!$I$2</c:f>
              <c:numCache>
                <c:formatCode>General</c:formatCode>
                <c:ptCount val="1"/>
                <c:pt idx="0">
                  <c:v>5</c:v>
                </c:pt>
              </c:numCache>
            </c:numRef>
          </c:val>
        </c:ser>
        <c:dLbls>
          <c:showLegendKey val="0"/>
          <c:showVal val="0"/>
          <c:showCatName val="0"/>
          <c:showSerName val="0"/>
          <c:showPercent val="0"/>
          <c:showBubbleSize val="0"/>
        </c:dLbls>
        <c:gapWidth val="150"/>
        <c:axId val="98260096"/>
        <c:axId val="98261632"/>
      </c:barChart>
      <c:catAx>
        <c:axId val="98260096"/>
        <c:scaling>
          <c:orientation val="minMax"/>
        </c:scaling>
        <c:delete val="1"/>
        <c:axPos val="l"/>
        <c:majorTickMark val="out"/>
        <c:minorTickMark val="none"/>
        <c:tickLblPos val="nextTo"/>
        <c:crossAx val="98261632"/>
        <c:crosses val="autoZero"/>
        <c:auto val="1"/>
        <c:lblAlgn val="ctr"/>
        <c:lblOffset val="100"/>
        <c:noMultiLvlLbl val="0"/>
      </c:catAx>
      <c:valAx>
        <c:axId val="98261632"/>
        <c:scaling>
          <c:orientation val="minMax"/>
          <c:max val="24"/>
        </c:scaling>
        <c:delete val="0"/>
        <c:axPos val="b"/>
        <c:majorGridlines/>
        <c:title>
          <c:tx>
            <c:rich>
              <a:bodyPr/>
              <a:lstStyle/>
              <a:p>
                <a:pPr>
                  <a:defRPr/>
                </a:pPr>
                <a:r>
                  <a:rPr lang="en-US"/>
                  <a:t>Hours Spent</a:t>
                </a:r>
                <a:r>
                  <a:rPr lang="en-US" baseline="0"/>
                  <a:t> on STEM (per week)</a:t>
                </a:r>
                <a:endParaRPr lang="en-US"/>
              </a:p>
            </c:rich>
          </c:tx>
          <c:layout/>
          <c:overlay val="0"/>
        </c:title>
        <c:numFmt formatCode="General" sourceLinked="1"/>
        <c:majorTickMark val="out"/>
        <c:minorTickMark val="none"/>
        <c:tickLblPos val="nextTo"/>
        <c:crossAx val="98260096"/>
        <c:crosses val="autoZero"/>
        <c:crossBetween val="between"/>
        <c:majorUnit val="4"/>
        <c:minorUnit val="1"/>
      </c:valAx>
    </c:plotArea>
    <c:legend>
      <c:legendPos val="r"/>
      <c:layout>
        <c:manualLayout>
          <c:xMode val="edge"/>
          <c:yMode val="edge"/>
          <c:x val="0.71635530648132206"/>
          <c:y val="5.7497660618509652E-2"/>
          <c:w val="0.26774012095406563"/>
          <c:h val="0.73755882555496888"/>
        </c:manualLayout>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Dunbar Ramer School</c:v>
                </c:pt>
              </c:strCache>
            </c:strRef>
          </c:tx>
          <c:invertIfNegative val="0"/>
          <c:cat>
            <c:strRef>
              <c:f>Sheet1!$A$2</c:f>
              <c:strCache>
                <c:ptCount val="1"/>
                <c:pt idx="0">
                  <c:v>Hours spent on STEM (per week)</c:v>
                </c:pt>
              </c:strCache>
            </c:strRef>
          </c:cat>
          <c:val>
            <c:numRef>
              <c:f>Sheet1!$B$2</c:f>
              <c:numCache>
                <c:formatCode>General</c:formatCode>
                <c:ptCount val="1"/>
                <c:pt idx="0">
                  <c:v>0</c:v>
                </c:pt>
              </c:numCache>
            </c:numRef>
          </c:val>
        </c:ser>
        <c:ser>
          <c:idx val="1"/>
          <c:order val="1"/>
          <c:tx>
            <c:strRef>
              <c:f>Sheet1!$C$1</c:f>
              <c:strCache>
                <c:ptCount val="1"/>
                <c:pt idx="0">
                  <c:v>Flatwood CC</c:v>
                </c:pt>
              </c:strCache>
            </c:strRef>
          </c:tx>
          <c:invertIfNegative val="0"/>
          <c:cat>
            <c:strRef>
              <c:f>Sheet1!$A$2</c:f>
              <c:strCache>
                <c:ptCount val="1"/>
                <c:pt idx="0">
                  <c:v>Hours spent on STEM (per week)</c:v>
                </c:pt>
              </c:strCache>
            </c:strRef>
          </c:cat>
          <c:val>
            <c:numRef>
              <c:f>Sheet1!$C$2</c:f>
              <c:numCache>
                <c:formatCode>General</c:formatCode>
                <c:ptCount val="1"/>
                <c:pt idx="0">
                  <c:v>0</c:v>
                </c:pt>
              </c:numCache>
            </c:numRef>
          </c:val>
        </c:ser>
        <c:ser>
          <c:idx val="2"/>
          <c:order val="2"/>
          <c:tx>
            <c:strRef>
              <c:f>Sheet1!$D$1</c:f>
              <c:strCache>
                <c:ptCount val="1"/>
                <c:pt idx="0">
                  <c:v>Floyd CC</c:v>
                </c:pt>
              </c:strCache>
            </c:strRef>
          </c:tx>
          <c:invertIfNegative val="0"/>
          <c:dLbls>
            <c:showLegendKey val="0"/>
            <c:showVal val="1"/>
            <c:showCatName val="0"/>
            <c:showSerName val="0"/>
            <c:showPercent val="0"/>
            <c:showBubbleSize val="0"/>
            <c:showLeaderLines val="0"/>
          </c:dLbls>
          <c:cat>
            <c:strRef>
              <c:f>Sheet1!$A$2</c:f>
              <c:strCache>
                <c:ptCount val="1"/>
                <c:pt idx="0">
                  <c:v>Hours spent on STEM (per week)</c:v>
                </c:pt>
              </c:strCache>
            </c:strRef>
          </c:cat>
          <c:val>
            <c:numRef>
              <c:f>Sheet1!$D$2</c:f>
              <c:numCache>
                <c:formatCode>General</c:formatCode>
                <c:ptCount val="1"/>
                <c:pt idx="0">
                  <c:v>2</c:v>
                </c:pt>
              </c:numCache>
            </c:numRef>
          </c:val>
        </c:ser>
        <c:ser>
          <c:idx val="3"/>
          <c:order val="3"/>
          <c:tx>
            <c:strRef>
              <c:f>Sheet1!$E$1</c:f>
              <c:strCache>
                <c:ptCount val="1"/>
                <c:pt idx="0">
                  <c:v>First Baptist GWP</c:v>
                </c:pt>
              </c:strCache>
            </c:strRef>
          </c:tx>
          <c:invertIfNegative val="0"/>
          <c:dLbls>
            <c:showLegendKey val="0"/>
            <c:showVal val="1"/>
            <c:showCatName val="0"/>
            <c:showSerName val="0"/>
            <c:showPercent val="0"/>
            <c:showBubbleSize val="0"/>
            <c:showLeaderLines val="0"/>
          </c:dLbls>
          <c:cat>
            <c:strRef>
              <c:f>Sheet1!$A$2</c:f>
              <c:strCache>
                <c:ptCount val="1"/>
                <c:pt idx="0">
                  <c:v>Hours spent on STEM (per week)</c:v>
                </c:pt>
              </c:strCache>
            </c:strRef>
          </c:cat>
          <c:val>
            <c:numRef>
              <c:f>Sheet1!$E$2</c:f>
              <c:numCache>
                <c:formatCode>General</c:formatCode>
                <c:ptCount val="1"/>
                <c:pt idx="0">
                  <c:v>15</c:v>
                </c:pt>
              </c:numCache>
            </c:numRef>
          </c:val>
        </c:ser>
        <c:ser>
          <c:idx val="4"/>
          <c:order val="4"/>
          <c:tx>
            <c:strRef>
              <c:f>Sheet1!$F$1</c:f>
              <c:strCache>
                <c:ptCount val="1"/>
                <c:pt idx="0">
                  <c:v>Hayneville Rd CC</c:v>
                </c:pt>
              </c:strCache>
            </c:strRef>
          </c:tx>
          <c:invertIfNegative val="0"/>
          <c:dLbls>
            <c:showLegendKey val="0"/>
            <c:showVal val="1"/>
            <c:showCatName val="0"/>
            <c:showSerName val="0"/>
            <c:showPercent val="0"/>
            <c:showBubbleSize val="0"/>
            <c:showLeaderLines val="0"/>
          </c:dLbls>
          <c:cat>
            <c:strRef>
              <c:f>Sheet1!$A$2</c:f>
              <c:strCache>
                <c:ptCount val="1"/>
                <c:pt idx="0">
                  <c:v>Hours spent on STEM (per week)</c:v>
                </c:pt>
              </c:strCache>
            </c:strRef>
          </c:cat>
          <c:val>
            <c:numRef>
              <c:f>Sheet1!$F$2</c:f>
              <c:numCache>
                <c:formatCode>General</c:formatCode>
                <c:ptCount val="1"/>
                <c:pt idx="0">
                  <c:v>7</c:v>
                </c:pt>
              </c:numCache>
            </c:numRef>
          </c:val>
        </c:ser>
        <c:ser>
          <c:idx val="5"/>
          <c:order val="5"/>
          <c:tx>
            <c:strRef>
              <c:f>Sheet1!$G$1</c:f>
              <c:strCache>
                <c:ptCount val="1"/>
                <c:pt idx="0">
                  <c:v>Highland Gardens CC</c:v>
                </c:pt>
              </c:strCache>
            </c:strRef>
          </c:tx>
          <c:invertIfNegative val="0"/>
          <c:cat>
            <c:strRef>
              <c:f>Sheet1!$A$2</c:f>
              <c:strCache>
                <c:ptCount val="1"/>
                <c:pt idx="0">
                  <c:v>Hours spent on STEM (per week)</c:v>
                </c:pt>
              </c:strCache>
            </c:strRef>
          </c:cat>
          <c:val>
            <c:numRef>
              <c:f>Sheet1!$G$2</c:f>
              <c:numCache>
                <c:formatCode>General</c:formatCode>
                <c:ptCount val="1"/>
                <c:pt idx="0">
                  <c:v>0</c:v>
                </c:pt>
              </c:numCache>
            </c:numRef>
          </c:val>
        </c:ser>
        <c:ser>
          <c:idx val="6"/>
          <c:order val="6"/>
          <c:tx>
            <c:strRef>
              <c:f>Sheet1!$H$1</c:f>
              <c:strCache>
                <c:ptCount val="1"/>
                <c:pt idx="0">
                  <c:v>Shiloh AME (Hope Hull)</c:v>
                </c:pt>
              </c:strCache>
            </c:strRef>
          </c:tx>
          <c:invertIfNegative val="0"/>
          <c:dLbls>
            <c:showLegendKey val="0"/>
            <c:showVal val="1"/>
            <c:showCatName val="0"/>
            <c:showSerName val="0"/>
            <c:showPercent val="0"/>
            <c:showBubbleSize val="0"/>
            <c:showLeaderLines val="0"/>
          </c:dLbls>
          <c:cat>
            <c:strRef>
              <c:f>Sheet1!$A$2</c:f>
              <c:strCache>
                <c:ptCount val="1"/>
                <c:pt idx="0">
                  <c:v>Hours spent on STEM (per week)</c:v>
                </c:pt>
              </c:strCache>
            </c:strRef>
          </c:cat>
          <c:val>
            <c:numRef>
              <c:f>Sheet1!$H$2</c:f>
              <c:numCache>
                <c:formatCode>General</c:formatCode>
                <c:ptCount val="1"/>
                <c:pt idx="0">
                  <c:v>2</c:v>
                </c:pt>
              </c:numCache>
            </c:numRef>
          </c:val>
        </c:ser>
        <c:ser>
          <c:idx val="7"/>
          <c:order val="7"/>
          <c:tx>
            <c:strRef>
              <c:f>Sheet1!$I$1</c:f>
              <c:strCache>
                <c:ptCount val="1"/>
                <c:pt idx="0">
                  <c:v>Willie Cook CC</c:v>
                </c:pt>
              </c:strCache>
            </c:strRef>
          </c:tx>
          <c:invertIfNegative val="0"/>
          <c:dLbls>
            <c:showLegendKey val="0"/>
            <c:showVal val="1"/>
            <c:showCatName val="0"/>
            <c:showSerName val="0"/>
            <c:showPercent val="0"/>
            <c:showBubbleSize val="0"/>
            <c:showLeaderLines val="0"/>
          </c:dLbls>
          <c:cat>
            <c:strRef>
              <c:f>Sheet1!$A$2</c:f>
              <c:strCache>
                <c:ptCount val="1"/>
                <c:pt idx="0">
                  <c:v>Hours spent on STEM (per week)</c:v>
                </c:pt>
              </c:strCache>
            </c:strRef>
          </c:cat>
          <c:val>
            <c:numRef>
              <c:f>Sheet1!$I$2</c:f>
              <c:numCache>
                <c:formatCode>General</c:formatCode>
                <c:ptCount val="1"/>
                <c:pt idx="0">
                  <c:v>5</c:v>
                </c:pt>
              </c:numCache>
            </c:numRef>
          </c:val>
        </c:ser>
        <c:dLbls>
          <c:showLegendKey val="0"/>
          <c:showVal val="0"/>
          <c:showCatName val="0"/>
          <c:showSerName val="0"/>
          <c:showPercent val="0"/>
          <c:showBubbleSize val="0"/>
        </c:dLbls>
        <c:gapWidth val="150"/>
        <c:axId val="35943552"/>
        <c:axId val="35945088"/>
      </c:barChart>
      <c:catAx>
        <c:axId val="35943552"/>
        <c:scaling>
          <c:orientation val="minMax"/>
        </c:scaling>
        <c:delete val="1"/>
        <c:axPos val="l"/>
        <c:majorTickMark val="out"/>
        <c:minorTickMark val="none"/>
        <c:tickLblPos val="nextTo"/>
        <c:crossAx val="35945088"/>
        <c:crosses val="autoZero"/>
        <c:auto val="1"/>
        <c:lblAlgn val="ctr"/>
        <c:lblOffset val="100"/>
        <c:noMultiLvlLbl val="0"/>
      </c:catAx>
      <c:valAx>
        <c:axId val="35945088"/>
        <c:scaling>
          <c:orientation val="minMax"/>
          <c:max val="24"/>
        </c:scaling>
        <c:delete val="0"/>
        <c:axPos val="b"/>
        <c:majorGridlines/>
        <c:title>
          <c:tx>
            <c:rich>
              <a:bodyPr/>
              <a:lstStyle/>
              <a:p>
                <a:pPr>
                  <a:defRPr/>
                </a:pPr>
                <a:r>
                  <a:rPr lang="en-US"/>
                  <a:t>Hours Spent</a:t>
                </a:r>
                <a:r>
                  <a:rPr lang="en-US" baseline="0"/>
                  <a:t> on STEM (per week)</a:t>
                </a:r>
                <a:endParaRPr lang="en-US"/>
              </a:p>
            </c:rich>
          </c:tx>
          <c:layout/>
          <c:overlay val="0"/>
        </c:title>
        <c:numFmt formatCode="General" sourceLinked="1"/>
        <c:majorTickMark val="out"/>
        <c:minorTickMark val="none"/>
        <c:tickLblPos val="nextTo"/>
        <c:crossAx val="35943552"/>
        <c:crosses val="autoZero"/>
        <c:crossBetween val="between"/>
        <c:majorUnit val="4"/>
        <c:minorUnit val="1"/>
      </c:valAx>
    </c:plotArea>
    <c:legend>
      <c:legendPos val="r"/>
      <c:layout>
        <c:manualLayout>
          <c:xMode val="edge"/>
          <c:yMode val="edge"/>
          <c:x val="0.71774182190640801"/>
          <c:y val="0.11238592772057338"/>
          <c:w val="0.27560083640191924"/>
          <c:h val="0.64937732649370572"/>
        </c:manualLayout>
      </c:layout>
      <c:overlay val="0"/>
      <c:txPr>
        <a:bodyPr/>
        <a:lstStyle/>
        <a:p>
          <a:pPr>
            <a:defRPr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9" tIns="46590" rIns="93179" bIns="46590" rtlCol="0"/>
          <a:lstStyle>
            <a:lvl1pPr algn="r">
              <a:defRPr sz="1200"/>
            </a:lvl1pPr>
          </a:lstStyle>
          <a:p>
            <a:fld id="{DA9F4534-545D-4B8F-A327-BC96AFD8CDFF}" type="datetimeFigureOut">
              <a:rPr lang="en-US" smtClean="0"/>
              <a:t>8/29/2016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9" tIns="46590" rIns="93179" bIns="46590" rtlCol="0" anchor="b"/>
          <a:lstStyle>
            <a:lvl1pPr algn="r">
              <a:defRPr sz="1200"/>
            </a:lvl1pPr>
          </a:lstStyle>
          <a:p>
            <a:fld id="{260B9636-3D7D-4EF8-8AEF-AF723C38B070}" type="slidenum">
              <a:rPr lang="en-US" smtClean="0"/>
              <a:t>‹#›</a:t>
            </a:fld>
            <a:endParaRPr lang="en-US"/>
          </a:p>
        </p:txBody>
      </p:sp>
    </p:spTree>
    <p:extLst>
      <p:ext uri="{BB962C8B-B14F-4D97-AF65-F5344CB8AC3E}">
        <p14:creationId xmlns:p14="http://schemas.microsoft.com/office/powerpoint/2010/main" val="2550174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9" tIns="46590" rIns="93179" bIns="4659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9" tIns="46590" rIns="93179" bIns="46590" rtlCol="0"/>
          <a:lstStyle>
            <a:lvl1pPr algn="r">
              <a:defRPr sz="1200"/>
            </a:lvl1pPr>
          </a:lstStyle>
          <a:p>
            <a:fld id="{349542AC-4C2B-4F9D-B236-124798061900}" type="datetimeFigureOut">
              <a:rPr lang="en-US" smtClean="0"/>
              <a:pPr/>
              <a:t>8/29/2016</a:t>
            </a:fld>
            <a:endParaRPr lang="en-US"/>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179" tIns="46590" rIns="93179" bIns="46590"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9" tIns="46590" rIns="93179" bIns="4659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9" tIns="46590" rIns="93179" bIns="4659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9" tIns="46590" rIns="93179" bIns="46590" rtlCol="0" anchor="b"/>
          <a:lstStyle>
            <a:lvl1pPr algn="r">
              <a:defRPr sz="1200"/>
            </a:lvl1pPr>
          </a:lstStyle>
          <a:p>
            <a:fld id="{A5BEE45C-34BA-4738-BCEA-F56ED19D647F}" type="slidenum">
              <a:rPr lang="en-US" smtClean="0"/>
              <a:pPr/>
              <a:t>‹#›</a:t>
            </a:fld>
            <a:endParaRPr lang="en-US"/>
          </a:p>
        </p:txBody>
      </p:sp>
    </p:spTree>
    <p:extLst>
      <p:ext uri="{BB962C8B-B14F-4D97-AF65-F5344CB8AC3E}">
        <p14:creationId xmlns:p14="http://schemas.microsoft.com/office/powerpoint/2010/main" val="425481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EE45C-34BA-4738-BCEA-F56ED19D647F}" type="slidenum">
              <a:rPr lang="en-US" smtClean="0"/>
              <a:pPr/>
              <a:t>18</a:t>
            </a:fld>
            <a:endParaRPr lang="en-US"/>
          </a:p>
        </p:txBody>
      </p:sp>
    </p:spTree>
    <p:extLst>
      <p:ext uri="{BB962C8B-B14F-4D97-AF65-F5344CB8AC3E}">
        <p14:creationId xmlns:p14="http://schemas.microsoft.com/office/powerpoint/2010/main" val="772483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8BE02A2-9580-4EF3-8A11-C32D5678E223}" type="datetimeFigureOut">
              <a:rPr lang="en-US" smtClean="0"/>
              <a:pPr/>
              <a:t>8/29/2016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65F5EAE-7921-4D16-A482-A3A3AB79347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BE02A2-9580-4EF3-8A11-C32D5678E223}"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F5EAE-7921-4D16-A482-A3A3AB7934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BE02A2-9580-4EF3-8A11-C32D5678E223}" type="datetimeFigureOut">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5F5EAE-7921-4D16-A482-A3A3AB7934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8BE02A2-9580-4EF3-8A11-C32D5678E223}" type="datetimeFigureOut">
              <a:rPr lang="en-US" smtClean="0"/>
              <a:pPr/>
              <a:t>8/29/2016</a:t>
            </a:fld>
            <a:endParaRPr lang="en-US"/>
          </a:p>
        </p:txBody>
      </p:sp>
      <p:sp>
        <p:nvSpPr>
          <p:cNvPr id="9" name="Slide Number Placeholder 8"/>
          <p:cNvSpPr>
            <a:spLocks noGrp="1"/>
          </p:cNvSpPr>
          <p:nvPr>
            <p:ph type="sldNum" sz="quarter" idx="15"/>
          </p:nvPr>
        </p:nvSpPr>
        <p:spPr/>
        <p:txBody>
          <a:bodyPr rtlCol="0"/>
          <a:lstStyle/>
          <a:p>
            <a:fld id="{565F5EAE-7921-4D16-A482-A3A3AB793471}"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8BE02A2-9580-4EF3-8A11-C32D5678E223}" type="datetimeFigureOut">
              <a:rPr lang="en-US" smtClean="0"/>
              <a:pPr/>
              <a:t>8/29/2016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565F5EAE-7921-4D16-A482-A3A3AB79347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8BE02A2-9580-4EF3-8A11-C32D5678E223}" type="datetimeFigureOut">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5F5EAE-7921-4D16-A482-A3A3AB793471}"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8BE02A2-9580-4EF3-8A11-C32D5678E223}" type="datetimeFigureOut">
              <a:rPr lang="en-US" smtClean="0"/>
              <a:pPr/>
              <a:t>8/29/2016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5F5EAE-7921-4D16-A482-A3A3AB793471}"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8BE02A2-9580-4EF3-8A11-C32D5678E223}" type="datetimeFigureOut">
              <a:rPr lang="en-US" smtClean="0"/>
              <a:pPr/>
              <a:t>8/29/2016</a:t>
            </a:fld>
            <a:endParaRPr lang="en-US"/>
          </a:p>
        </p:txBody>
      </p:sp>
      <p:sp>
        <p:nvSpPr>
          <p:cNvPr id="7" name="Slide Number Placeholder 6"/>
          <p:cNvSpPr>
            <a:spLocks noGrp="1"/>
          </p:cNvSpPr>
          <p:nvPr>
            <p:ph type="sldNum" sz="quarter" idx="11"/>
          </p:nvPr>
        </p:nvSpPr>
        <p:spPr/>
        <p:txBody>
          <a:bodyPr rtlCol="0"/>
          <a:lstStyle/>
          <a:p>
            <a:fld id="{565F5EAE-7921-4D16-A482-A3A3AB793471}"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E02A2-9580-4EF3-8A11-C32D5678E223}" type="datetimeFigureOut">
              <a:rPr lang="en-US" smtClean="0"/>
              <a:pPr/>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5F5EAE-7921-4D16-A482-A3A3AB7934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8BE02A2-9580-4EF3-8A11-C32D5678E223}" type="datetimeFigureOut">
              <a:rPr lang="en-US" smtClean="0"/>
              <a:pPr/>
              <a:t>8/29/2016</a:t>
            </a:fld>
            <a:endParaRPr lang="en-US"/>
          </a:p>
        </p:txBody>
      </p:sp>
      <p:sp>
        <p:nvSpPr>
          <p:cNvPr id="22" name="Slide Number Placeholder 21"/>
          <p:cNvSpPr>
            <a:spLocks noGrp="1"/>
          </p:cNvSpPr>
          <p:nvPr>
            <p:ph type="sldNum" sz="quarter" idx="15"/>
          </p:nvPr>
        </p:nvSpPr>
        <p:spPr/>
        <p:txBody>
          <a:bodyPr rtlCol="0"/>
          <a:lstStyle/>
          <a:p>
            <a:fld id="{565F5EAE-7921-4D16-A482-A3A3AB793471}"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8BE02A2-9580-4EF3-8A11-C32D5678E223}" type="datetimeFigureOut">
              <a:rPr lang="en-US" smtClean="0"/>
              <a:pPr/>
              <a:t>8/29/2016</a:t>
            </a:fld>
            <a:endParaRPr lang="en-US"/>
          </a:p>
        </p:txBody>
      </p:sp>
      <p:sp>
        <p:nvSpPr>
          <p:cNvPr id="18" name="Slide Number Placeholder 17"/>
          <p:cNvSpPr>
            <a:spLocks noGrp="1"/>
          </p:cNvSpPr>
          <p:nvPr>
            <p:ph type="sldNum" sz="quarter" idx="11"/>
          </p:nvPr>
        </p:nvSpPr>
        <p:spPr/>
        <p:txBody>
          <a:bodyPr rtlCol="0"/>
          <a:lstStyle/>
          <a:p>
            <a:fld id="{565F5EAE-7921-4D16-A482-A3A3AB793471}"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8BE02A2-9580-4EF3-8A11-C32D5678E223}" type="datetimeFigureOut">
              <a:rPr lang="en-US" smtClean="0"/>
              <a:pPr/>
              <a:t>8/29/2016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65F5EAE-7921-4D16-A482-A3A3AB79347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6271" y="96915"/>
            <a:ext cx="2684929" cy="2074718"/>
          </a:xfrm>
          <a:prstGeom prst="rect">
            <a:avLst/>
          </a:prstGeom>
        </p:spPr>
      </p:pic>
      <p:sp>
        <p:nvSpPr>
          <p:cNvPr id="2" name="Title 1"/>
          <p:cNvSpPr>
            <a:spLocks noGrp="1"/>
          </p:cNvSpPr>
          <p:nvPr>
            <p:ph type="ctrTitle"/>
          </p:nvPr>
        </p:nvSpPr>
        <p:spPr>
          <a:xfrm>
            <a:off x="2339163" y="3124200"/>
            <a:ext cx="6172200" cy="1894362"/>
          </a:xfrm>
        </p:spPr>
        <p:txBody>
          <a:bodyPr/>
          <a:lstStyle/>
          <a:p>
            <a:r>
              <a:rPr lang="en-US" dirty="0" smtClean="0"/>
              <a:t>READING on WHEELS</a:t>
            </a:r>
            <a:endParaRPr lang="en-US" dirty="0"/>
          </a:p>
        </p:txBody>
      </p:sp>
      <p:sp>
        <p:nvSpPr>
          <p:cNvPr id="3" name="Subtitle 2"/>
          <p:cNvSpPr>
            <a:spLocks noGrp="1"/>
          </p:cNvSpPr>
          <p:nvPr>
            <p:ph type="subTitle" idx="1"/>
          </p:nvPr>
        </p:nvSpPr>
        <p:spPr/>
        <p:txBody>
          <a:bodyPr/>
          <a:lstStyle/>
          <a:p>
            <a:r>
              <a:rPr lang="en-US" dirty="0" smtClean="0"/>
              <a:t>2016 Report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9716" y="901965"/>
            <a:ext cx="1221686" cy="7981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2268724"/>
            <a:ext cx="2790759" cy="2064043"/>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9559" y="2258092"/>
            <a:ext cx="1933641" cy="207467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200" y="2258091"/>
            <a:ext cx="2438400" cy="2085309"/>
          </a:xfrm>
          <a:prstGeom prst="rect">
            <a:avLst/>
          </a:prstGeom>
        </p:spPr>
      </p:pic>
    </p:spTree>
    <p:extLst>
      <p:ext uri="{BB962C8B-B14F-4D97-AF65-F5344CB8AC3E}">
        <p14:creationId xmlns:p14="http://schemas.microsoft.com/office/powerpoint/2010/main" val="46822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884238"/>
          </a:xfrm>
        </p:spPr>
        <p:txBody>
          <a:bodyPr/>
          <a:lstStyle/>
          <a:p>
            <a:r>
              <a:rPr lang="en-US" dirty="0"/>
              <a:t>Data &amp; results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26800435"/>
              </p:ext>
            </p:extLst>
          </p:nvPr>
        </p:nvGraphicFramePr>
        <p:xfrm>
          <a:off x="762000" y="1295400"/>
          <a:ext cx="7162800" cy="5052822"/>
        </p:xfrm>
        <a:graphic>
          <a:graphicData uri="http://schemas.openxmlformats.org/drawingml/2006/table">
            <a:tbl>
              <a:tblPr firstRow="1" firstCol="1" bandRow="1">
                <a:tableStyleId>{5C22544A-7EE6-4342-B048-85BDC9FD1C3A}</a:tableStyleId>
              </a:tblPr>
              <a:tblGrid>
                <a:gridCol w="838200"/>
                <a:gridCol w="6324600"/>
              </a:tblGrid>
              <a:tr h="975360">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2000" b="1" dirty="0">
                          <a:effectLst/>
                        </a:rPr>
                        <a:t>98%</a:t>
                      </a:r>
                      <a:endParaRPr lang="en-US" sz="2000" b="1" dirty="0">
                        <a:solidFill>
                          <a:srgbClr val="000000"/>
                        </a:solidFill>
                        <a:effectLst/>
                        <a:latin typeface="Arial"/>
                        <a:ea typeface="Arial"/>
                        <a:cs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1600" dirty="0">
                          <a:solidFill>
                            <a:schemeClr val="tx1"/>
                          </a:solidFill>
                          <a:effectLst/>
                        </a:rPr>
                        <a:t>Agreed that Reading on Wheels participants level of engagement was good or excellent</a:t>
                      </a:r>
                    </a:p>
                    <a:p>
                      <a:pPr marL="0" marR="0">
                        <a:lnSpc>
                          <a:spcPct val="115000"/>
                        </a:lnSpc>
                        <a:spcBef>
                          <a:spcPts val="0"/>
                        </a:spcBef>
                        <a:spcAft>
                          <a:spcPts val="0"/>
                        </a:spcAft>
                      </a:pPr>
                      <a:r>
                        <a:rPr lang="en-US" sz="1100" dirty="0">
                          <a:effectLst/>
                        </a:rPr>
                        <a:t> </a:t>
                      </a:r>
                      <a:endParaRPr lang="en-US" sz="1100" dirty="0">
                        <a:solidFill>
                          <a:srgbClr val="000000"/>
                        </a:solidFill>
                        <a:effectLst/>
                        <a:latin typeface="Arial"/>
                        <a:ea typeface="Arial"/>
                        <a:cs typeface="Times New Roman"/>
                      </a:endParaRPr>
                    </a:p>
                  </a:txBody>
                  <a:tcPr marL="68580" marR="68580" marT="0" marB="0">
                    <a:solidFill>
                      <a:schemeClr val="bg1">
                        <a:lumMod val="95000"/>
                      </a:schemeClr>
                    </a:solidFill>
                  </a:tcPr>
                </a:tc>
              </a:tr>
              <a:tr h="975360">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2000" dirty="0">
                          <a:effectLst/>
                        </a:rPr>
                        <a:t>100%</a:t>
                      </a:r>
                      <a:endParaRPr lang="en-US" sz="2000" dirty="0">
                        <a:solidFill>
                          <a:srgbClr val="000000"/>
                        </a:solidFill>
                        <a:effectLst/>
                        <a:latin typeface="Arial"/>
                        <a:ea typeface="Arial"/>
                        <a:cs typeface="Times New Roman"/>
                      </a:endParaRPr>
                    </a:p>
                  </a:txBody>
                  <a:tcPr marL="68580" marR="68580" marT="0" marB="0"/>
                </a:tc>
                <a:tc>
                  <a:txBody>
                    <a:bodyPr/>
                    <a:lstStyle/>
                    <a:p>
                      <a:pPr marL="0" marR="0">
                        <a:lnSpc>
                          <a:spcPct val="115000"/>
                        </a:lnSpc>
                        <a:spcBef>
                          <a:spcPts val="0"/>
                        </a:spcBef>
                        <a:spcAft>
                          <a:spcPts val="0"/>
                        </a:spcAft>
                      </a:pPr>
                      <a:r>
                        <a:rPr lang="en-US" sz="1100" b="1" dirty="0">
                          <a:effectLst/>
                        </a:rPr>
                        <a:t> </a:t>
                      </a:r>
                    </a:p>
                    <a:p>
                      <a:pPr marL="0" marR="0">
                        <a:lnSpc>
                          <a:spcPct val="115000"/>
                        </a:lnSpc>
                        <a:spcBef>
                          <a:spcPts val="0"/>
                        </a:spcBef>
                        <a:spcAft>
                          <a:spcPts val="0"/>
                        </a:spcAft>
                      </a:pPr>
                      <a:r>
                        <a:rPr lang="en-US" sz="1600" b="1" dirty="0">
                          <a:effectLst/>
                        </a:rPr>
                        <a:t>Agreed that the quality of the Reading on Wheels staff interactions with participants was good or excellent</a:t>
                      </a:r>
                    </a:p>
                    <a:p>
                      <a:pPr marL="0" marR="0">
                        <a:lnSpc>
                          <a:spcPct val="115000"/>
                        </a:lnSpc>
                        <a:spcBef>
                          <a:spcPts val="0"/>
                        </a:spcBef>
                        <a:spcAft>
                          <a:spcPts val="0"/>
                        </a:spcAft>
                      </a:pPr>
                      <a:r>
                        <a:rPr lang="en-US" sz="1600" b="1" dirty="0">
                          <a:effectLst/>
                        </a:rPr>
                        <a:t> </a:t>
                      </a:r>
                      <a:endParaRPr lang="en-US" sz="1600" b="1" dirty="0">
                        <a:solidFill>
                          <a:srgbClr val="000000"/>
                        </a:solidFill>
                        <a:effectLst/>
                        <a:latin typeface="Arial"/>
                        <a:ea typeface="Arial"/>
                        <a:cs typeface="Times New Roman"/>
                      </a:endParaRPr>
                    </a:p>
                  </a:txBody>
                  <a:tcPr marL="68580" marR="68580" marT="0" marB="0"/>
                </a:tc>
              </a:tr>
              <a:tr h="975360">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2000" dirty="0">
                          <a:effectLst/>
                        </a:rPr>
                        <a:t>100%</a:t>
                      </a:r>
                    </a:p>
                    <a:p>
                      <a:pPr marL="0" marR="0">
                        <a:lnSpc>
                          <a:spcPct val="115000"/>
                        </a:lnSpc>
                        <a:spcBef>
                          <a:spcPts val="0"/>
                        </a:spcBef>
                        <a:spcAft>
                          <a:spcPts val="0"/>
                        </a:spcAft>
                      </a:pPr>
                      <a:r>
                        <a:rPr lang="en-US" sz="1100" dirty="0">
                          <a:effectLst/>
                        </a:rPr>
                        <a:t> </a:t>
                      </a:r>
                      <a:endParaRPr lang="en-US" sz="1100" dirty="0">
                        <a:solidFill>
                          <a:srgbClr val="000000"/>
                        </a:solidFill>
                        <a:effectLst/>
                        <a:latin typeface="Arial"/>
                        <a:ea typeface="Arial"/>
                        <a:cs typeface="Times New Roman"/>
                      </a:endParaRPr>
                    </a:p>
                  </a:txBody>
                  <a:tcPr marL="68580" marR="68580" marT="0" marB="0"/>
                </a:tc>
                <a:tc>
                  <a:txBody>
                    <a:bodyPr/>
                    <a:lstStyle/>
                    <a:p>
                      <a:pPr marL="0" marR="0">
                        <a:lnSpc>
                          <a:spcPct val="115000"/>
                        </a:lnSpc>
                        <a:spcBef>
                          <a:spcPts val="0"/>
                        </a:spcBef>
                        <a:spcAft>
                          <a:spcPts val="0"/>
                        </a:spcAft>
                      </a:pPr>
                      <a:r>
                        <a:rPr lang="en-US" sz="1100" b="1" dirty="0">
                          <a:effectLst/>
                        </a:rPr>
                        <a:t> </a:t>
                      </a:r>
                    </a:p>
                    <a:p>
                      <a:pPr marL="0" marR="0">
                        <a:lnSpc>
                          <a:spcPct val="115000"/>
                        </a:lnSpc>
                        <a:spcBef>
                          <a:spcPts val="0"/>
                        </a:spcBef>
                        <a:spcAft>
                          <a:spcPts val="0"/>
                        </a:spcAft>
                      </a:pPr>
                      <a:r>
                        <a:rPr lang="en-US" sz="1600" b="1" dirty="0">
                          <a:effectLst/>
                        </a:rPr>
                        <a:t>Agreed that the Reading on Wheels staff’s  level of professionalism was good or excellent</a:t>
                      </a:r>
                    </a:p>
                    <a:p>
                      <a:pPr marL="0" marR="0">
                        <a:lnSpc>
                          <a:spcPct val="115000"/>
                        </a:lnSpc>
                        <a:spcBef>
                          <a:spcPts val="0"/>
                        </a:spcBef>
                        <a:spcAft>
                          <a:spcPts val="0"/>
                        </a:spcAft>
                      </a:pPr>
                      <a:r>
                        <a:rPr lang="en-US" sz="1600" b="1" dirty="0">
                          <a:effectLst/>
                        </a:rPr>
                        <a:t> </a:t>
                      </a:r>
                      <a:endParaRPr lang="en-US" sz="1600" b="1" dirty="0">
                        <a:solidFill>
                          <a:srgbClr val="000000"/>
                        </a:solidFill>
                        <a:effectLst/>
                        <a:latin typeface="Arial"/>
                        <a:ea typeface="Arial"/>
                        <a:cs typeface="Times New Roman"/>
                      </a:endParaRPr>
                    </a:p>
                  </a:txBody>
                  <a:tcPr marL="68580" marR="68580" marT="0" marB="0"/>
                </a:tc>
              </a:tr>
              <a:tr h="975360">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2000" dirty="0">
                          <a:effectLst/>
                        </a:rPr>
                        <a:t>100%</a:t>
                      </a:r>
                      <a:endParaRPr lang="en-US" sz="2000" dirty="0">
                        <a:solidFill>
                          <a:srgbClr val="000000"/>
                        </a:solidFill>
                        <a:effectLst/>
                        <a:latin typeface="Arial"/>
                        <a:ea typeface="Arial"/>
                        <a:cs typeface="Times New Roman"/>
                      </a:endParaRPr>
                    </a:p>
                  </a:txBody>
                  <a:tcPr marL="68580" marR="68580" marT="0" marB="0"/>
                </a:tc>
                <a:tc>
                  <a:txBody>
                    <a:bodyPr/>
                    <a:lstStyle/>
                    <a:p>
                      <a:pPr marL="0" marR="0">
                        <a:lnSpc>
                          <a:spcPct val="115000"/>
                        </a:lnSpc>
                        <a:spcBef>
                          <a:spcPts val="0"/>
                        </a:spcBef>
                        <a:spcAft>
                          <a:spcPts val="0"/>
                        </a:spcAft>
                      </a:pPr>
                      <a:r>
                        <a:rPr lang="en-US" sz="1100" b="1" dirty="0">
                          <a:effectLst/>
                        </a:rPr>
                        <a:t> </a:t>
                      </a:r>
                    </a:p>
                    <a:p>
                      <a:pPr marL="0" marR="0">
                        <a:lnSpc>
                          <a:spcPct val="115000"/>
                        </a:lnSpc>
                        <a:spcBef>
                          <a:spcPts val="0"/>
                        </a:spcBef>
                        <a:spcAft>
                          <a:spcPts val="0"/>
                        </a:spcAft>
                      </a:pPr>
                      <a:r>
                        <a:rPr lang="en-US" sz="1600" b="1" dirty="0">
                          <a:effectLst/>
                        </a:rPr>
                        <a:t>Agreed that the quality of instruction from Reading on Wheels staff was good or excellent </a:t>
                      </a:r>
                    </a:p>
                    <a:p>
                      <a:pPr marL="0" marR="0">
                        <a:lnSpc>
                          <a:spcPct val="115000"/>
                        </a:lnSpc>
                        <a:spcBef>
                          <a:spcPts val="0"/>
                        </a:spcBef>
                        <a:spcAft>
                          <a:spcPts val="0"/>
                        </a:spcAft>
                      </a:pPr>
                      <a:r>
                        <a:rPr lang="en-US" sz="1600" b="1" dirty="0">
                          <a:effectLst/>
                        </a:rPr>
                        <a:t> </a:t>
                      </a:r>
                      <a:endParaRPr lang="en-US" sz="1600" b="1" dirty="0">
                        <a:solidFill>
                          <a:srgbClr val="000000"/>
                        </a:solidFill>
                        <a:effectLst/>
                        <a:latin typeface="Arial"/>
                        <a:ea typeface="Arial"/>
                        <a:cs typeface="Times New Roman"/>
                      </a:endParaRPr>
                    </a:p>
                  </a:txBody>
                  <a:tcPr marL="68580" marR="68580" marT="0" marB="0"/>
                </a:tc>
              </a:tr>
              <a:tr h="975360">
                <a:tc>
                  <a:txBody>
                    <a:bodyPr/>
                    <a:lstStyle/>
                    <a:p>
                      <a:pPr marL="0" marR="0">
                        <a:lnSpc>
                          <a:spcPct val="115000"/>
                        </a:lnSpc>
                        <a:spcBef>
                          <a:spcPts val="0"/>
                        </a:spcBef>
                        <a:spcAft>
                          <a:spcPts val="0"/>
                        </a:spcAft>
                      </a:pPr>
                      <a:r>
                        <a:rPr lang="en-US" sz="1100" dirty="0">
                          <a:effectLst/>
                        </a:rPr>
                        <a:t> </a:t>
                      </a:r>
                    </a:p>
                    <a:p>
                      <a:pPr marL="0" marR="0">
                        <a:lnSpc>
                          <a:spcPct val="115000"/>
                        </a:lnSpc>
                        <a:spcBef>
                          <a:spcPts val="0"/>
                        </a:spcBef>
                        <a:spcAft>
                          <a:spcPts val="0"/>
                        </a:spcAft>
                      </a:pPr>
                      <a:r>
                        <a:rPr lang="en-US" sz="2000" dirty="0">
                          <a:effectLst/>
                        </a:rPr>
                        <a:t>100%</a:t>
                      </a:r>
                      <a:endParaRPr lang="en-US" sz="2000" dirty="0">
                        <a:solidFill>
                          <a:srgbClr val="000000"/>
                        </a:solidFill>
                        <a:effectLst/>
                        <a:latin typeface="Arial"/>
                        <a:ea typeface="Arial"/>
                        <a:cs typeface="Times New Roman"/>
                      </a:endParaRPr>
                    </a:p>
                  </a:txBody>
                  <a:tcPr marL="68580" marR="68580" marT="0" marB="0"/>
                </a:tc>
                <a:tc>
                  <a:txBody>
                    <a:bodyPr/>
                    <a:lstStyle/>
                    <a:p>
                      <a:pPr marL="0" marR="0">
                        <a:lnSpc>
                          <a:spcPct val="115000"/>
                        </a:lnSpc>
                        <a:spcBef>
                          <a:spcPts val="0"/>
                        </a:spcBef>
                        <a:spcAft>
                          <a:spcPts val="0"/>
                        </a:spcAft>
                      </a:pPr>
                      <a:r>
                        <a:rPr lang="en-US" sz="1100" b="1" dirty="0">
                          <a:effectLst/>
                        </a:rPr>
                        <a:t> </a:t>
                      </a:r>
                    </a:p>
                    <a:p>
                      <a:pPr marL="0" marR="0">
                        <a:lnSpc>
                          <a:spcPct val="115000"/>
                        </a:lnSpc>
                        <a:spcBef>
                          <a:spcPts val="0"/>
                        </a:spcBef>
                        <a:spcAft>
                          <a:spcPts val="0"/>
                        </a:spcAft>
                      </a:pPr>
                      <a:r>
                        <a:rPr lang="en-US" sz="1600" b="1" dirty="0">
                          <a:effectLst/>
                        </a:rPr>
                        <a:t>Agreed that their level of satisfaction with the Reading on Wheels STEM curriculum was good or excellent</a:t>
                      </a:r>
                    </a:p>
                    <a:p>
                      <a:pPr marL="0" marR="0">
                        <a:lnSpc>
                          <a:spcPct val="115000"/>
                        </a:lnSpc>
                        <a:spcBef>
                          <a:spcPts val="0"/>
                        </a:spcBef>
                        <a:spcAft>
                          <a:spcPts val="0"/>
                        </a:spcAft>
                      </a:pPr>
                      <a:r>
                        <a:rPr lang="en-US" sz="1100" b="1" dirty="0">
                          <a:effectLst/>
                        </a:rPr>
                        <a:t> </a:t>
                      </a:r>
                      <a:endParaRPr lang="en-US" sz="1100" b="1" dirty="0">
                        <a:solidFill>
                          <a:srgbClr val="000000"/>
                        </a:solidFill>
                        <a:effectLst/>
                        <a:latin typeface="Arial"/>
                        <a:ea typeface="Arial"/>
                        <a:cs typeface="Times New Roman"/>
                      </a:endParaRPr>
                    </a:p>
                  </a:txBody>
                  <a:tcPr marL="68580" marR="68580" marT="0" marB="0"/>
                </a:tc>
              </a:tr>
            </a:tbl>
          </a:graphicData>
        </a:graphic>
      </p:graphicFrame>
    </p:spTree>
    <p:extLst>
      <p:ext uri="{BB962C8B-B14F-4D97-AF65-F5344CB8AC3E}">
        <p14:creationId xmlns:p14="http://schemas.microsoft.com/office/powerpoint/2010/main" val="175541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884238"/>
          </a:xfrm>
        </p:spPr>
        <p:txBody>
          <a:bodyPr/>
          <a:lstStyle/>
          <a:p>
            <a:r>
              <a:rPr lang="en-US" dirty="0"/>
              <a:t>Data &amp; results</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39505416"/>
              </p:ext>
            </p:extLst>
          </p:nvPr>
        </p:nvGraphicFramePr>
        <p:xfrm>
          <a:off x="457200" y="1066800"/>
          <a:ext cx="7620000" cy="5026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5885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55638"/>
          </a:xfrm>
        </p:spPr>
        <p:txBody>
          <a:bodyPr/>
          <a:lstStyle/>
          <a:p>
            <a:r>
              <a:rPr lang="en-US" dirty="0"/>
              <a:t>Data &amp; results</a:t>
            </a:r>
          </a:p>
        </p:txBody>
      </p:sp>
      <p:sp>
        <p:nvSpPr>
          <p:cNvPr id="3" name="Content Placeholder 2"/>
          <p:cNvSpPr>
            <a:spLocks noGrp="1"/>
          </p:cNvSpPr>
          <p:nvPr>
            <p:ph sz="quarter" idx="1"/>
          </p:nvPr>
        </p:nvSpPr>
        <p:spPr>
          <a:xfrm>
            <a:off x="228600" y="838200"/>
            <a:ext cx="8458200" cy="5102352"/>
          </a:xfrm>
        </p:spPr>
        <p:txBody>
          <a:bodyPr/>
          <a:lstStyle/>
          <a:p>
            <a:pPr marL="0" indent="0" algn="ctr">
              <a:buNone/>
            </a:pPr>
            <a:r>
              <a:rPr lang="en-US" b="1" dirty="0"/>
              <a:t>If the ROW program did not visit how much time (hours) would students spend on reading</a:t>
            </a:r>
            <a:r>
              <a:rPr lang="en-US" b="1" dirty="0" smtClean="0"/>
              <a:t>?</a:t>
            </a:r>
          </a:p>
          <a:p>
            <a:pPr marL="0" indent="0">
              <a:buNone/>
            </a:pPr>
            <a:r>
              <a:rPr lang="en-US" sz="1800" u="sng" dirty="0"/>
              <a:t>Bus </a:t>
            </a:r>
            <a:r>
              <a:rPr lang="en-US" sz="1800" u="sng" dirty="0" smtClean="0"/>
              <a:t>1</a:t>
            </a:r>
            <a:endParaRPr lang="en-US" sz="1800" dirty="0"/>
          </a:p>
          <a:p>
            <a:pPr marL="0" indent="0" algn="ctr">
              <a:buNone/>
            </a:pPr>
            <a:endParaRPr lang="en-US" b="1" dirty="0"/>
          </a:p>
          <a:p>
            <a:endParaRPr lang="en-US" dirty="0"/>
          </a:p>
        </p:txBody>
      </p:sp>
      <p:graphicFrame>
        <p:nvGraphicFramePr>
          <p:cNvPr id="4" name="Chart 3"/>
          <p:cNvGraphicFramePr/>
          <p:nvPr>
            <p:extLst>
              <p:ext uri="{D42A27DB-BD31-4B8C-83A1-F6EECF244321}">
                <p14:modId xmlns:p14="http://schemas.microsoft.com/office/powerpoint/2010/main" val="947721440"/>
              </p:ext>
            </p:extLst>
          </p:nvPr>
        </p:nvGraphicFramePr>
        <p:xfrm>
          <a:off x="914400" y="2133600"/>
          <a:ext cx="70104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577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55638"/>
          </a:xfrm>
        </p:spPr>
        <p:txBody>
          <a:bodyPr/>
          <a:lstStyle/>
          <a:p>
            <a:r>
              <a:rPr lang="en-US" dirty="0"/>
              <a:t>Data &amp; results</a:t>
            </a:r>
          </a:p>
        </p:txBody>
      </p:sp>
      <p:sp>
        <p:nvSpPr>
          <p:cNvPr id="3" name="Content Placeholder 2"/>
          <p:cNvSpPr>
            <a:spLocks noGrp="1"/>
          </p:cNvSpPr>
          <p:nvPr>
            <p:ph sz="quarter" idx="1"/>
          </p:nvPr>
        </p:nvSpPr>
        <p:spPr>
          <a:xfrm>
            <a:off x="228600" y="990600"/>
            <a:ext cx="8458200" cy="5026152"/>
          </a:xfrm>
        </p:spPr>
        <p:txBody>
          <a:bodyPr/>
          <a:lstStyle/>
          <a:p>
            <a:pPr marL="0" indent="0" algn="ctr">
              <a:buNone/>
            </a:pPr>
            <a:r>
              <a:rPr lang="en-US" b="1" dirty="0"/>
              <a:t>If the ROW program did not visit how much time (hours) would students spend on reading</a:t>
            </a:r>
            <a:r>
              <a:rPr lang="en-US" b="1" dirty="0" smtClean="0"/>
              <a:t>?</a:t>
            </a:r>
          </a:p>
          <a:p>
            <a:pPr marL="0" indent="0">
              <a:buNone/>
            </a:pPr>
            <a:r>
              <a:rPr lang="en-US" sz="1800" u="sng" dirty="0"/>
              <a:t>Bus 2</a:t>
            </a:r>
            <a:endParaRPr lang="en-US" sz="1800" dirty="0"/>
          </a:p>
          <a:p>
            <a:pPr marL="0" indent="0" algn="ctr">
              <a:buNone/>
            </a:pPr>
            <a:endParaRPr lang="en-US" b="1" dirty="0"/>
          </a:p>
          <a:p>
            <a:endParaRPr lang="en-US" dirty="0"/>
          </a:p>
        </p:txBody>
      </p:sp>
      <p:graphicFrame>
        <p:nvGraphicFramePr>
          <p:cNvPr id="5" name="Chart 4"/>
          <p:cNvGraphicFramePr/>
          <p:nvPr>
            <p:extLst>
              <p:ext uri="{D42A27DB-BD31-4B8C-83A1-F6EECF244321}">
                <p14:modId xmlns:p14="http://schemas.microsoft.com/office/powerpoint/2010/main" val="1108510241"/>
              </p:ext>
            </p:extLst>
          </p:nvPr>
        </p:nvGraphicFramePr>
        <p:xfrm>
          <a:off x="990600" y="2209800"/>
          <a:ext cx="69342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20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808038"/>
          </a:xfrm>
        </p:spPr>
        <p:txBody>
          <a:bodyPr/>
          <a:lstStyle/>
          <a:p>
            <a:r>
              <a:rPr lang="en-US" dirty="0"/>
              <a:t>Data &amp; results</a:t>
            </a:r>
          </a:p>
        </p:txBody>
      </p:sp>
      <p:sp>
        <p:nvSpPr>
          <p:cNvPr id="3" name="Content Placeholder 2"/>
          <p:cNvSpPr>
            <a:spLocks noGrp="1"/>
          </p:cNvSpPr>
          <p:nvPr>
            <p:ph sz="quarter" idx="1"/>
          </p:nvPr>
        </p:nvSpPr>
        <p:spPr>
          <a:xfrm>
            <a:off x="457200" y="914400"/>
            <a:ext cx="7772400" cy="5407152"/>
          </a:xfrm>
        </p:spPr>
        <p:txBody>
          <a:bodyPr/>
          <a:lstStyle/>
          <a:p>
            <a:pPr marL="0" indent="0" algn="ctr">
              <a:buNone/>
            </a:pPr>
            <a:r>
              <a:rPr lang="en-US" b="1" dirty="0"/>
              <a:t>If the ROW program did not visit how much time (hours) would students spend on </a:t>
            </a:r>
            <a:r>
              <a:rPr lang="en-US" b="1" dirty="0" smtClean="0"/>
              <a:t>STEM?</a:t>
            </a:r>
            <a:endParaRPr lang="en-US" b="1" dirty="0"/>
          </a:p>
          <a:p>
            <a:pPr marL="0" indent="0">
              <a:buNone/>
            </a:pPr>
            <a:r>
              <a:rPr lang="en-US" sz="1800" u="sng" dirty="0" smtClean="0"/>
              <a:t>Bus 1</a:t>
            </a:r>
          </a:p>
          <a:p>
            <a:pPr marL="0" indent="0">
              <a:buNone/>
            </a:pPr>
            <a:endParaRPr lang="en-US" sz="1800" u="sng" dirty="0"/>
          </a:p>
        </p:txBody>
      </p:sp>
      <p:graphicFrame>
        <p:nvGraphicFramePr>
          <p:cNvPr id="4" name="Chart 3"/>
          <p:cNvGraphicFramePr/>
          <p:nvPr>
            <p:extLst>
              <p:ext uri="{D42A27DB-BD31-4B8C-83A1-F6EECF244321}">
                <p14:modId xmlns:p14="http://schemas.microsoft.com/office/powerpoint/2010/main" val="923442376"/>
              </p:ext>
            </p:extLst>
          </p:nvPr>
        </p:nvGraphicFramePr>
        <p:xfrm>
          <a:off x="914400" y="2286000"/>
          <a:ext cx="6781800"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135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655638"/>
          </a:xfrm>
        </p:spPr>
        <p:txBody>
          <a:bodyPr/>
          <a:lstStyle/>
          <a:p>
            <a:r>
              <a:rPr lang="en-US" dirty="0"/>
              <a:t>Data &amp; results</a:t>
            </a:r>
          </a:p>
        </p:txBody>
      </p:sp>
      <p:sp>
        <p:nvSpPr>
          <p:cNvPr id="3" name="Content Placeholder 2"/>
          <p:cNvSpPr>
            <a:spLocks noGrp="1"/>
          </p:cNvSpPr>
          <p:nvPr>
            <p:ph sz="quarter" idx="1"/>
          </p:nvPr>
        </p:nvSpPr>
        <p:spPr>
          <a:xfrm>
            <a:off x="457200" y="762000"/>
            <a:ext cx="7772400" cy="5330952"/>
          </a:xfrm>
        </p:spPr>
        <p:txBody>
          <a:bodyPr/>
          <a:lstStyle/>
          <a:p>
            <a:pPr marL="0" indent="0" algn="ctr">
              <a:buNone/>
            </a:pPr>
            <a:r>
              <a:rPr lang="en-US" b="1" dirty="0"/>
              <a:t>If the ROW program did not visit how much time (hours) would students spend on </a:t>
            </a:r>
            <a:r>
              <a:rPr lang="en-US" b="1" dirty="0" smtClean="0"/>
              <a:t>STEM?</a:t>
            </a:r>
            <a:endParaRPr lang="en-US" b="1" dirty="0"/>
          </a:p>
          <a:p>
            <a:pPr marL="0" indent="0">
              <a:buNone/>
            </a:pPr>
            <a:r>
              <a:rPr lang="en-US" sz="1800" u="sng" dirty="0" smtClean="0"/>
              <a:t>Bus 2</a:t>
            </a:r>
          </a:p>
          <a:p>
            <a:pPr marL="0" indent="0">
              <a:buNone/>
            </a:pPr>
            <a:endParaRPr lang="en-US" sz="1800" u="sng" dirty="0"/>
          </a:p>
        </p:txBody>
      </p:sp>
      <p:graphicFrame>
        <p:nvGraphicFramePr>
          <p:cNvPr id="4" name="Chart 3"/>
          <p:cNvGraphicFramePr/>
          <p:nvPr>
            <p:extLst>
              <p:ext uri="{D42A27DB-BD31-4B8C-83A1-F6EECF244321}">
                <p14:modId xmlns:p14="http://schemas.microsoft.com/office/powerpoint/2010/main" val="1596909243"/>
              </p:ext>
            </p:extLst>
          </p:nvPr>
        </p:nvGraphicFramePr>
        <p:xfrm>
          <a:off x="914400" y="2057400"/>
          <a:ext cx="70866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902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4"/>
            <a:ext cx="7467600" cy="655638"/>
          </a:xfrm>
        </p:spPr>
        <p:txBody>
          <a:bodyPr/>
          <a:lstStyle/>
          <a:p>
            <a:r>
              <a:rPr lang="en-US" dirty="0" smtClean="0"/>
              <a:t>Recommendations</a:t>
            </a:r>
            <a:endParaRPr lang="en-US" dirty="0"/>
          </a:p>
        </p:txBody>
      </p:sp>
      <p:sp>
        <p:nvSpPr>
          <p:cNvPr id="3" name="Content Placeholder 2"/>
          <p:cNvSpPr>
            <a:spLocks noGrp="1"/>
          </p:cNvSpPr>
          <p:nvPr>
            <p:ph sz="quarter" idx="1"/>
          </p:nvPr>
        </p:nvSpPr>
        <p:spPr>
          <a:xfrm>
            <a:off x="457200" y="609600"/>
            <a:ext cx="8001000" cy="5638800"/>
          </a:xfrm>
        </p:spPr>
        <p:txBody>
          <a:bodyPr>
            <a:normAutofit fontScale="25000" lnSpcReduction="20000"/>
          </a:bodyPr>
          <a:lstStyle/>
          <a:p>
            <a:r>
              <a:rPr lang="en-US" sz="7200" b="1" dirty="0"/>
              <a:t>Hiring</a:t>
            </a:r>
            <a:endParaRPr lang="en-US" sz="7200" dirty="0"/>
          </a:p>
          <a:p>
            <a:pPr lvl="1"/>
            <a:r>
              <a:rPr lang="en-US" sz="6400" dirty="0"/>
              <a:t>Recruit staff members with emphasis in STEM</a:t>
            </a:r>
          </a:p>
          <a:p>
            <a:pPr lvl="1"/>
            <a:r>
              <a:rPr lang="en-US" sz="6400" dirty="0"/>
              <a:t>Consider a delay in ROW staff hiring </a:t>
            </a:r>
            <a:r>
              <a:rPr lang="en-US" sz="6400" dirty="0" smtClean="0"/>
              <a:t>schedule</a:t>
            </a:r>
            <a:endParaRPr lang="en-US" sz="3600" dirty="0"/>
          </a:p>
          <a:p>
            <a:r>
              <a:rPr lang="en-US" sz="7200" b="1" dirty="0"/>
              <a:t>Structure</a:t>
            </a:r>
            <a:endParaRPr lang="en-US" sz="7200" dirty="0"/>
          </a:p>
          <a:p>
            <a:pPr lvl="1"/>
            <a:r>
              <a:rPr lang="en-US" sz="6400" dirty="0"/>
              <a:t>Revise program guidelines. Specified “qualifications” to serve as ROW site will be adopted (time allotted for program, ages of participants, no. of participants, etc.)</a:t>
            </a:r>
          </a:p>
          <a:p>
            <a:pPr lvl="1"/>
            <a:r>
              <a:rPr lang="en-US" sz="6400" dirty="0"/>
              <a:t>Incorporate intentional reading time with three age appropriate novels over the course of the summer</a:t>
            </a:r>
          </a:p>
          <a:p>
            <a:pPr lvl="1"/>
            <a:r>
              <a:rPr lang="en-US" sz="6400" dirty="0"/>
              <a:t>Implement additional tools for measurement and assessment of both literacy and STEM instruction</a:t>
            </a:r>
          </a:p>
          <a:p>
            <a:pPr lvl="1"/>
            <a:r>
              <a:rPr lang="en-US" sz="6400" dirty="0"/>
              <a:t>Register and input all participants prior to week 1 and no later than week 2 in MCCPL system in order to ensure access to mobile collection is maximized</a:t>
            </a:r>
          </a:p>
          <a:p>
            <a:pPr lvl="1"/>
            <a:r>
              <a:rPr lang="en-US" sz="6400" dirty="0"/>
              <a:t>Research similar mobile-based programs for additional structural </a:t>
            </a:r>
            <a:r>
              <a:rPr lang="en-US" sz="6400" dirty="0" smtClean="0"/>
              <a:t>considerations</a:t>
            </a:r>
            <a:endParaRPr lang="en-US" sz="7200" dirty="0"/>
          </a:p>
          <a:p>
            <a:r>
              <a:rPr lang="en-US" sz="7200" b="1" dirty="0"/>
              <a:t>Communications and Site Relationships</a:t>
            </a:r>
            <a:endParaRPr lang="en-US" sz="7200" dirty="0"/>
          </a:p>
          <a:p>
            <a:pPr lvl="1"/>
            <a:r>
              <a:rPr lang="en-US" sz="6400" dirty="0"/>
              <a:t>Prepare and confirm summer site schedule no later than May 12, 2017</a:t>
            </a:r>
          </a:p>
          <a:p>
            <a:pPr lvl="1"/>
            <a:r>
              <a:rPr lang="en-US" sz="6400" dirty="0"/>
              <a:t>Mandate pre-summer orientation meeting between ROW program director, staff, and site directors</a:t>
            </a:r>
          </a:p>
          <a:p>
            <a:pPr lvl="1"/>
            <a:r>
              <a:rPr lang="en-US" sz="6400" dirty="0"/>
              <a:t>Amend memorandum of understanding as an agreement between MEF and all staff directors in order to better communicate the parameters of the program, including necessary staff support for the program’s literacy component</a:t>
            </a:r>
          </a:p>
          <a:p>
            <a:pPr lvl="1"/>
            <a:r>
              <a:rPr lang="en-US" sz="6400" dirty="0"/>
              <a:t>Plan additional promotion and community outreach to showcase the program</a:t>
            </a:r>
          </a:p>
          <a:p>
            <a:endParaRPr lang="en-US" sz="6400" dirty="0"/>
          </a:p>
        </p:txBody>
      </p:sp>
    </p:spTree>
    <p:extLst>
      <p:ext uri="{BB962C8B-B14F-4D97-AF65-F5344CB8AC3E}">
        <p14:creationId xmlns:p14="http://schemas.microsoft.com/office/powerpoint/2010/main" val="24775244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655638"/>
          </a:xfrm>
        </p:spPr>
        <p:txBody>
          <a:bodyPr/>
          <a:lstStyle/>
          <a:p>
            <a:r>
              <a:rPr lang="en-US" dirty="0"/>
              <a:t>Recommendations</a:t>
            </a:r>
          </a:p>
        </p:txBody>
      </p:sp>
      <p:sp>
        <p:nvSpPr>
          <p:cNvPr id="3" name="Content Placeholder 2"/>
          <p:cNvSpPr>
            <a:spLocks noGrp="1"/>
          </p:cNvSpPr>
          <p:nvPr>
            <p:ph sz="quarter" idx="1"/>
          </p:nvPr>
        </p:nvSpPr>
        <p:spPr>
          <a:xfrm>
            <a:off x="457200" y="838200"/>
            <a:ext cx="7467600" cy="4873752"/>
          </a:xfrm>
        </p:spPr>
        <p:txBody>
          <a:bodyPr>
            <a:normAutofit fontScale="25000" lnSpcReduction="20000"/>
          </a:bodyPr>
          <a:lstStyle/>
          <a:p>
            <a:r>
              <a:rPr lang="en-US" sz="7200" b="1" dirty="0"/>
              <a:t>Literacy</a:t>
            </a:r>
            <a:endParaRPr lang="en-US" sz="7200" dirty="0"/>
          </a:p>
          <a:p>
            <a:pPr lvl="1"/>
            <a:r>
              <a:rPr lang="en-US" sz="6400" dirty="0"/>
              <a:t>Expand collection to include more non-fiction texts</a:t>
            </a:r>
          </a:p>
          <a:p>
            <a:pPr lvl="1"/>
            <a:r>
              <a:rPr lang="en-US" sz="6400" dirty="0"/>
              <a:t>Increase focus on literacy component including devoted reading time and tracking/measurement of books being read </a:t>
            </a:r>
            <a:endParaRPr lang="en-US" sz="7200" dirty="0"/>
          </a:p>
          <a:p>
            <a:r>
              <a:rPr lang="en-US" sz="7200" b="1" dirty="0"/>
              <a:t>STEM</a:t>
            </a:r>
            <a:endParaRPr lang="en-US" sz="7200" dirty="0"/>
          </a:p>
          <a:p>
            <a:pPr lvl="1"/>
            <a:r>
              <a:rPr lang="en-US" sz="6400" dirty="0"/>
              <a:t>Specify weekly time for staff preparation ensured preparation for the following week’s instruction and enhanced program delivery</a:t>
            </a:r>
          </a:p>
          <a:p>
            <a:pPr lvl="1"/>
            <a:r>
              <a:rPr lang="en-US" sz="6400" dirty="0"/>
              <a:t>Develop curriculum with increased effectives of instructional delivery and execution</a:t>
            </a:r>
          </a:p>
          <a:p>
            <a:pPr lvl="1"/>
            <a:r>
              <a:rPr lang="en-US" sz="6400" dirty="0"/>
              <a:t>Assess student engagement and learning based on the curriculum was centered as a priority and will inform curriculum revisions and structural changes for 2017</a:t>
            </a:r>
          </a:p>
          <a:p>
            <a:pPr marL="0" indent="0">
              <a:buNone/>
            </a:pPr>
            <a:endParaRPr lang="en-US" sz="1600" b="1" dirty="0" smtClean="0"/>
          </a:p>
          <a:p>
            <a:r>
              <a:rPr lang="en-US" sz="7200" b="1" dirty="0" smtClean="0"/>
              <a:t>Instruction</a:t>
            </a:r>
            <a:endParaRPr lang="en-US" sz="7200" dirty="0"/>
          </a:p>
          <a:p>
            <a:pPr lvl="1"/>
            <a:r>
              <a:rPr lang="en-US" sz="7200" dirty="0"/>
              <a:t>Consider rotation or tailored instruction for various age groups – to be determined prior to next summer’s launch</a:t>
            </a:r>
          </a:p>
          <a:p>
            <a:pPr lvl="1"/>
            <a:r>
              <a:rPr lang="en-US" sz="7200" dirty="0"/>
              <a:t>Target instruction to reinforce core concepts and using effective learning strategies to check for understanding from students</a:t>
            </a:r>
          </a:p>
          <a:p>
            <a:pPr lvl="1"/>
            <a:r>
              <a:rPr lang="en-US" sz="7200" dirty="0"/>
              <a:t>Reassess curriculum and best instructional strategies based on observations and input of ROW staff throughout the </a:t>
            </a:r>
            <a:r>
              <a:rPr lang="en-US" sz="7200" dirty="0" smtClean="0"/>
              <a:t>summer</a:t>
            </a:r>
            <a:endParaRPr lang="en-US" sz="7200" dirty="0"/>
          </a:p>
          <a:p>
            <a:r>
              <a:rPr lang="en-US" sz="7200" b="1" dirty="0"/>
              <a:t>Partnerships</a:t>
            </a:r>
            <a:endParaRPr lang="en-US" sz="7200" dirty="0"/>
          </a:p>
          <a:p>
            <a:pPr lvl="1"/>
            <a:r>
              <a:rPr lang="en-US" sz="6400" dirty="0"/>
              <a:t>Renew and create positive partnerships between MEF and community partners to enhance program quality and success</a:t>
            </a:r>
          </a:p>
          <a:p>
            <a:endParaRPr lang="en-US" sz="4800" dirty="0"/>
          </a:p>
          <a:p>
            <a:endParaRPr lang="en-US" dirty="0"/>
          </a:p>
        </p:txBody>
      </p:sp>
    </p:spTree>
    <p:extLst>
      <p:ext uri="{BB962C8B-B14F-4D97-AF65-F5344CB8AC3E}">
        <p14:creationId xmlns:p14="http://schemas.microsoft.com/office/powerpoint/2010/main" val="2370775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4198226"/>
            <a:ext cx="3379063" cy="225270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2940" y="353187"/>
            <a:ext cx="3039478" cy="236455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6777" y="4143496"/>
            <a:ext cx="3073168" cy="2362168"/>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385" y="384386"/>
            <a:ext cx="3124201" cy="2660232"/>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891898" y="456534"/>
            <a:ext cx="3149665" cy="2490473"/>
          </a:xfrm>
          <a:prstGeom prst="rect">
            <a:avLst/>
          </a:prstGeom>
        </p:spPr>
      </p:pic>
      <p:sp>
        <p:nvSpPr>
          <p:cNvPr id="2" name="TextBox 1"/>
          <p:cNvSpPr txBox="1"/>
          <p:nvPr/>
        </p:nvSpPr>
        <p:spPr>
          <a:xfrm>
            <a:off x="1153801" y="2943167"/>
            <a:ext cx="6629400" cy="1200329"/>
          </a:xfrm>
          <a:prstGeom prst="rect">
            <a:avLst/>
          </a:prstGeom>
          <a:noFill/>
        </p:spPr>
        <p:txBody>
          <a:bodyPr wrap="square" rtlCol="0">
            <a:spAutoFit/>
          </a:bodyPr>
          <a:lstStyle/>
          <a:p>
            <a:pPr algn="ctr"/>
            <a:r>
              <a:rPr lang="en-US" sz="2400" b="1" dirty="0" smtClean="0"/>
              <a:t>NEXT STOP:</a:t>
            </a:r>
          </a:p>
          <a:p>
            <a:pPr algn="ctr"/>
            <a:endParaRPr lang="en-US" sz="2400" b="1" dirty="0" smtClean="0"/>
          </a:p>
          <a:p>
            <a:pPr algn="ctr"/>
            <a:r>
              <a:rPr lang="en-US" sz="2400" b="1" dirty="0" smtClean="0"/>
              <a:t>READING ON WHEELS 2017</a:t>
            </a:r>
          </a:p>
        </p:txBody>
      </p:sp>
    </p:spTree>
    <p:extLst>
      <p:ext uri="{BB962C8B-B14F-4D97-AF65-F5344CB8AC3E}">
        <p14:creationId xmlns:p14="http://schemas.microsoft.com/office/powerpoint/2010/main" val="2147275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391400" cy="685800"/>
          </a:xfrm>
        </p:spPr>
        <p:txBody>
          <a:bodyPr/>
          <a:lstStyle/>
          <a:p>
            <a:r>
              <a:rPr lang="en-US" b="1" dirty="0" smtClean="0"/>
              <a:t>2016 PROGRAM GOALS</a:t>
            </a:r>
            <a:endParaRPr lang="en-US" b="1" dirty="0"/>
          </a:p>
        </p:txBody>
      </p:sp>
      <p:sp>
        <p:nvSpPr>
          <p:cNvPr id="3" name="Content Placeholder 2"/>
          <p:cNvSpPr>
            <a:spLocks noGrp="1"/>
          </p:cNvSpPr>
          <p:nvPr>
            <p:ph sz="quarter" idx="1"/>
          </p:nvPr>
        </p:nvSpPr>
        <p:spPr>
          <a:xfrm>
            <a:off x="221512" y="3733800"/>
            <a:ext cx="4724400" cy="2895600"/>
          </a:xfrm>
        </p:spPr>
        <p:txBody>
          <a:bodyPr>
            <a:normAutofit/>
          </a:bodyPr>
          <a:lstStyle/>
          <a:p>
            <a:pPr marL="0" indent="0">
              <a:buNone/>
            </a:pPr>
            <a:r>
              <a:rPr lang="en-US" sz="1800" b="1" dirty="0" smtClean="0"/>
              <a:t>ROW </a:t>
            </a:r>
            <a:r>
              <a:rPr lang="en-US" sz="1800" b="1" dirty="0"/>
              <a:t>by the Numbers:</a:t>
            </a:r>
          </a:p>
          <a:p>
            <a:r>
              <a:rPr lang="en-US" b="1" dirty="0"/>
              <a:t>2</a:t>
            </a:r>
            <a:r>
              <a:rPr lang="en-US" dirty="0"/>
              <a:t> </a:t>
            </a:r>
            <a:r>
              <a:rPr lang="en-US" sz="1800" dirty="0"/>
              <a:t>Mobile Libraries</a:t>
            </a:r>
          </a:p>
          <a:p>
            <a:r>
              <a:rPr lang="en-US" b="1" dirty="0"/>
              <a:t>7</a:t>
            </a:r>
            <a:r>
              <a:rPr lang="en-US" sz="2000" b="1" dirty="0"/>
              <a:t> </a:t>
            </a:r>
            <a:r>
              <a:rPr lang="en-US" sz="1800" dirty="0"/>
              <a:t>Staff Members</a:t>
            </a:r>
          </a:p>
          <a:p>
            <a:r>
              <a:rPr lang="en-US" b="1" dirty="0"/>
              <a:t>16</a:t>
            </a:r>
            <a:r>
              <a:rPr lang="en-US" sz="1800" b="1" dirty="0"/>
              <a:t> </a:t>
            </a:r>
            <a:r>
              <a:rPr lang="en-US" sz="1800" dirty="0"/>
              <a:t>sites throughout </a:t>
            </a:r>
            <a:r>
              <a:rPr lang="en-US" sz="1800" dirty="0" smtClean="0"/>
              <a:t>Montgomery </a:t>
            </a:r>
            <a:r>
              <a:rPr lang="en-US" sz="1800" dirty="0"/>
              <a:t>county</a:t>
            </a:r>
          </a:p>
          <a:p>
            <a:r>
              <a:rPr lang="en-US" b="1" dirty="0" smtClean="0"/>
              <a:t>1,000</a:t>
            </a:r>
            <a:r>
              <a:rPr lang="en-US" sz="2000" dirty="0" smtClean="0"/>
              <a:t> </a:t>
            </a:r>
            <a:r>
              <a:rPr lang="en-US" sz="1800" dirty="0"/>
              <a:t>students ranging ages </a:t>
            </a:r>
            <a:r>
              <a:rPr lang="en-US" sz="1800" dirty="0" smtClean="0"/>
              <a:t>6-16</a:t>
            </a:r>
          </a:p>
          <a:p>
            <a:r>
              <a:rPr lang="en-US" b="1" dirty="0" smtClean="0"/>
              <a:t>7</a:t>
            </a:r>
            <a:r>
              <a:rPr lang="en-US" sz="1800" dirty="0" smtClean="0"/>
              <a:t> weeks of highly engaged learners!</a:t>
            </a:r>
            <a:endParaRPr lang="en-US" sz="1800" dirty="0"/>
          </a:p>
          <a:p>
            <a:endParaRPr lang="en-US" sz="1600" dirty="0"/>
          </a:p>
          <a:p>
            <a:endParaRPr lang="en-US" dirty="0"/>
          </a:p>
          <a:p>
            <a:endParaRPr lang="en-US" dirty="0" smtClean="0"/>
          </a:p>
          <a:p>
            <a:pPr marL="0" indent="0">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459150" y="3581400"/>
            <a:ext cx="3569640" cy="2379759"/>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3544674" y="1197921"/>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733800" y="1032808"/>
            <a:ext cx="4953000" cy="646331"/>
          </a:xfrm>
          <a:prstGeom prst="rect">
            <a:avLst/>
          </a:prstGeom>
          <a:noFill/>
        </p:spPr>
        <p:txBody>
          <a:bodyPr wrap="square" rtlCol="0">
            <a:spAutoFit/>
          </a:bodyPr>
          <a:lstStyle/>
          <a:p>
            <a:r>
              <a:rPr lang="en-US" dirty="0" smtClean="0"/>
              <a:t>Encourage culture of summer learning while decreasing the “summer slide”</a:t>
            </a:r>
          </a:p>
        </p:txBody>
      </p:sp>
      <p:sp>
        <p:nvSpPr>
          <p:cNvPr id="8" name="Oval 7"/>
          <p:cNvSpPr/>
          <p:nvPr/>
        </p:nvSpPr>
        <p:spPr>
          <a:xfrm>
            <a:off x="3546446" y="1865414"/>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071123"/>
            <a:ext cx="3048000" cy="2031999"/>
          </a:xfrm>
          <a:prstGeom prst="rect">
            <a:avLst/>
          </a:prstGeom>
        </p:spPr>
      </p:pic>
      <p:sp>
        <p:nvSpPr>
          <p:cNvPr id="11" name="TextBox 10"/>
          <p:cNvSpPr txBox="1"/>
          <p:nvPr/>
        </p:nvSpPr>
        <p:spPr>
          <a:xfrm>
            <a:off x="3767470" y="1691102"/>
            <a:ext cx="4953000" cy="646331"/>
          </a:xfrm>
          <a:prstGeom prst="rect">
            <a:avLst/>
          </a:prstGeom>
          <a:noFill/>
        </p:spPr>
        <p:txBody>
          <a:bodyPr wrap="square" rtlCol="0">
            <a:spAutoFit/>
          </a:bodyPr>
          <a:lstStyle/>
          <a:p>
            <a:r>
              <a:rPr lang="en-US" dirty="0" smtClean="0"/>
              <a:t>Support literacy with ongoing access to a diverse collection</a:t>
            </a:r>
          </a:p>
        </p:txBody>
      </p:sp>
      <p:sp>
        <p:nvSpPr>
          <p:cNvPr id="12" name="Oval 11"/>
          <p:cNvSpPr/>
          <p:nvPr/>
        </p:nvSpPr>
        <p:spPr>
          <a:xfrm>
            <a:off x="3546446" y="2552699"/>
            <a:ext cx="152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733800" y="2401670"/>
            <a:ext cx="4572000" cy="369332"/>
          </a:xfrm>
          <a:prstGeom prst="rect">
            <a:avLst/>
          </a:prstGeom>
        </p:spPr>
        <p:txBody>
          <a:bodyPr>
            <a:spAutoFit/>
          </a:bodyPr>
          <a:lstStyle/>
          <a:p>
            <a:r>
              <a:rPr lang="en-US" dirty="0" smtClean="0"/>
              <a:t> </a:t>
            </a:r>
            <a:endParaRPr lang="en-US" dirty="0"/>
          </a:p>
        </p:txBody>
      </p:sp>
      <p:sp>
        <p:nvSpPr>
          <p:cNvPr id="14" name="TextBox 13"/>
          <p:cNvSpPr txBox="1"/>
          <p:nvPr/>
        </p:nvSpPr>
        <p:spPr>
          <a:xfrm>
            <a:off x="3717851" y="2381933"/>
            <a:ext cx="4953000" cy="923330"/>
          </a:xfrm>
          <a:prstGeom prst="rect">
            <a:avLst/>
          </a:prstGeom>
          <a:noFill/>
        </p:spPr>
        <p:txBody>
          <a:bodyPr wrap="square" rtlCol="0">
            <a:spAutoFit/>
          </a:bodyPr>
          <a:lstStyle/>
          <a:p>
            <a:r>
              <a:rPr lang="en-US" dirty="0" smtClean="0"/>
              <a:t>Engage students during the summer with intentional STEM instruction through hands-on, project-based activities </a:t>
            </a:r>
          </a:p>
        </p:txBody>
      </p:sp>
    </p:spTree>
    <p:extLst>
      <p:ext uri="{BB962C8B-B14F-4D97-AF65-F5344CB8AC3E}">
        <p14:creationId xmlns:p14="http://schemas.microsoft.com/office/powerpoint/2010/main" val="3947986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112838"/>
          </a:xfrm>
        </p:spPr>
        <p:txBody>
          <a:bodyPr/>
          <a:lstStyle/>
          <a:p>
            <a:r>
              <a:rPr lang="en-US" b="1" dirty="0" smtClean="0"/>
              <a:t>Curriculum Overview</a:t>
            </a:r>
            <a:endParaRPr lang="en-US" b="1" dirty="0"/>
          </a:p>
        </p:txBody>
      </p:sp>
      <p:sp>
        <p:nvSpPr>
          <p:cNvPr id="3" name="Content Placeholder 2"/>
          <p:cNvSpPr>
            <a:spLocks noGrp="1"/>
          </p:cNvSpPr>
          <p:nvPr>
            <p:ph sz="quarter" idx="1"/>
          </p:nvPr>
        </p:nvSpPr>
        <p:spPr>
          <a:xfrm>
            <a:off x="457200" y="1143000"/>
            <a:ext cx="5257800" cy="5181600"/>
          </a:xfrm>
        </p:spPr>
        <p:txBody>
          <a:bodyPr>
            <a:normAutofit/>
          </a:bodyPr>
          <a:lstStyle/>
          <a:p>
            <a:pPr marL="274320" lvl="1">
              <a:spcBef>
                <a:spcPts val="600"/>
              </a:spcBef>
              <a:buSzPct val="70000"/>
              <a:buFont typeface="Wingdings"/>
              <a:buChar char=""/>
            </a:pPr>
            <a:r>
              <a:rPr lang="en-US" sz="2400" dirty="0" smtClean="0"/>
              <a:t>Engineering</a:t>
            </a:r>
          </a:p>
          <a:p>
            <a:r>
              <a:rPr lang="en-US" dirty="0" smtClean="0"/>
              <a:t>Forms of Energy: Electricity</a:t>
            </a:r>
          </a:p>
          <a:p>
            <a:r>
              <a:rPr lang="en-US" dirty="0" smtClean="0"/>
              <a:t>Forms </a:t>
            </a:r>
            <a:r>
              <a:rPr lang="en-US" dirty="0"/>
              <a:t>of Energy: </a:t>
            </a:r>
            <a:r>
              <a:rPr lang="en-US" dirty="0" smtClean="0"/>
              <a:t>Heat</a:t>
            </a:r>
            <a:endParaRPr lang="en-US" dirty="0"/>
          </a:p>
          <a:p>
            <a:r>
              <a:rPr lang="en-US" dirty="0" smtClean="0"/>
              <a:t>Chemistry</a:t>
            </a:r>
          </a:p>
          <a:p>
            <a:r>
              <a:rPr lang="en-US" dirty="0" smtClean="0"/>
              <a:t>Biosystems</a:t>
            </a:r>
            <a:endParaRPr lang="en-US" dirty="0"/>
          </a:p>
          <a:p>
            <a:r>
              <a:rPr lang="en-US" dirty="0" smtClean="0"/>
              <a:t>Laws of Motions</a:t>
            </a:r>
            <a:endParaRPr lang="en-US" dirty="0"/>
          </a:p>
          <a:p>
            <a:r>
              <a:rPr lang="en-US" dirty="0" smtClean="0"/>
              <a:t>Review Week</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5645" y="990600"/>
            <a:ext cx="3151639" cy="21010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622415" y="3656483"/>
            <a:ext cx="3247951" cy="243596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4344636"/>
            <a:ext cx="3925044" cy="2209800"/>
          </a:xfrm>
          <a:prstGeom prst="rect">
            <a:avLst/>
          </a:prstGeom>
        </p:spPr>
      </p:pic>
    </p:spTree>
    <p:extLst>
      <p:ext uri="{BB962C8B-B14F-4D97-AF65-F5344CB8AC3E}">
        <p14:creationId xmlns:p14="http://schemas.microsoft.com/office/powerpoint/2010/main" val="832279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6705600" cy="556420"/>
          </a:xfrm>
        </p:spPr>
        <p:txBody>
          <a:bodyPr>
            <a:normAutofit/>
          </a:bodyPr>
          <a:lstStyle/>
          <a:p>
            <a:r>
              <a:rPr lang="en-US" b="1" dirty="0" smtClean="0"/>
              <a:t>Visited Sites</a:t>
            </a:r>
            <a:endParaRPr lang="en-US" b="1" dirty="0"/>
          </a:p>
        </p:txBody>
      </p:sp>
      <p:sp>
        <p:nvSpPr>
          <p:cNvPr id="3" name="Content Placeholder 2"/>
          <p:cNvSpPr>
            <a:spLocks noGrp="1"/>
          </p:cNvSpPr>
          <p:nvPr>
            <p:ph sz="quarter" idx="1"/>
          </p:nvPr>
        </p:nvSpPr>
        <p:spPr>
          <a:xfrm>
            <a:off x="838200" y="914400"/>
            <a:ext cx="4953000" cy="4800600"/>
          </a:xfrm>
        </p:spPr>
        <p:txBody>
          <a:bodyPr>
            <a:normAutofit fontScale="92500" lnSpcReduction="20000"/>
          </a:bodyPr>
          <a:lstStyle/>
          <a:p>
            <a:pPr marL="342900" lvl="1" indent="-342900">
              <a:spcBef>
                <a:spcPts val="600"/>
              </a:spcBef>
              <a:buSzPct val="70000"/>
            </a:pPr>
            <a:r>
              <a:rPr lang="en-US" sz="1900" dirty="0" smtClean="0"/>
              <a:t>Chisholm Boys &amp; Girls Club</a:t>
            </a:r>
          </a:p>
          <a:p>
            <a:pPr marL="342900" lvl="1" indent="-342900">
              <a:spcBef>
                <a:spcPts val="600"/>
              </a:spcBef>
              <a:buSzPct val="70000"/>
            </a:pPr>
            <a:r>
              <a:rPr lang="en-US" sz="1900" dirty="0" smtClean="0"/>
              <a:t>Cleveland Ave YMCA</a:t>
            </a:r>
          </a:p>
          <a:p>
            <a:pPr marL="342900" lvl="1" indent="-342900">
              <a:spcBef>
                <a:spcPts val="600"/>
              </a:spcBef>
              <a:buSzPct val="70000"/>
            </a:pPr>
            <a:r>
              <a:rPr lang="en-US" sz="1900" dirty="0"/>
              <a:t>C</a:t>
            </a:r>
            <a:r>
              <a:rPr lang="en-US" sz="1900" dirty="0" smtClean="0"/>
              <a:t>ommon Ground</a:t>
            </a:r>
          </a:p>
          <a:p>
            <a:pPr marL="342900" lvl="1" indent="-342900">
              <a:spcBef>
                <a:spcPts val="600"/>
              </a:spcBef>
              <a:buSzPct val="70000"/>
            </a:pPr>
            <a:r>
              <a:rPr lang="en-US" sz="1900" dirty="0" smtClean="0"/>
              <a:t>Dunbar Ramer School</a:t>
            </a:r>
          </a:p>
          <a:p>
            <a:pPr marL="342900" lvl="1" indent="-342900">
              <a:spcBef>
                <a:spcPts val="600"/>
              </a:spcBef>
              <a:buSzPct val="70000"/>
            </a:pPr>
            <a:r>
              <a:rPr lang="en-US" sz="1900" dirty="0" smtClean="0"/>
              <a:t>Flatwood CC</a:t>
            </a:r>
          </a:p>
          <a:p>
            <a:pPr marL="342900" lvl="1" indent="-342900">
              <a:spcBef>
                <a:spcPts val="600"/>
              </a:spcBef>
              <a:buSzPct val="70000"/>
            </a:pPr>
            <a:r>
              <a:rPr lang="en-US" sz="1900" dirty="0" smtClean="0"/>
              <a:t>Floyd CC</a:t>
            </a:r>
          </a:p>
          <a:p>
            <a:pPr marL="342900" lvl="1" indent="-342900">
              <a:spcBef>
                <a:spcPts val="600"/>
              </a:spcBef>
              <a:buSzPct val="70000"/>
            </a:pPr>
            <a:r>
              <a:rPr lang="en-US" sz="1900" dirty="0" smtClean="0"/>
              <a:t>First Baptist of Greater Washington Park</a:t>
            </a:r>
          </a:p>
          <a:p>
            <a:pPr marL="342900" lvl="1" indent="-342900">
              <a:spcBef>
                <a:spcPts val="600"/>
              </a:spcBef>
              <a:buSzPct val="70000"/>
            </a:pPr>
            <a:r>
              <a:rPr lang="en-US" sz="1900" dirty="0" err="1" smtClean="0"/>
              <a:t>Goodtimes</a:t>
            </a:r>
            <a:r>
              <a:rPr lang="en-US" sz="1900" dirty="0" smtClean="0"/>
              <a:t> YMCA</a:t>
            </a:r>
          </a:p>
          <a:p>
            <a:pPr marL="342900" lvl="1" indent="-342900">
              <a:spcBef>
                <a:spcPts val="600"/>
              </a:spcBef>
              <a:buSzPct val="70000"/>
            </a:pPr>
            <a:r>
              <a:rPr lang="en-US" sz="1900" dirty="0" smtClean="0"/>
              <a:t>Hayneville Rd. CC</a:t>
            </a:r>
          </a:p>
          <a:p>
            <a:pPr marL="342900" lvl="1" indent="-342900">
              <a:spcBef>
                <a:spcPts val="600"/>
              </a:spcBef>
              <a:buSzPct val="70000"/>
            </a:pPr>
            <a:r>
              <a:rPr lang="en-US" sz="1900" dirty="0" smtClean="0"/>
              <a:t>Heritage Baptist Church</a:t>
            </a:r>
          </a:p>
          <a:p>
            <a:pPr marL="342900" lvl="1" indent="-342900">
              <a:spcBef>
                <a:spcPts val="600"/>
              </a:spcBef>
              <a:buSzPct val="70000"/>
            </a:pPr>
            <a:r>
              <a:rPr lang="en-US" sz="1900" dirty="0" smtClean="0"/>
              <a:t>Highland Gardens CC</a:t>
            </a:r>
          </a:p>
          <a:p>
            <a:pPr marL="342900" lvl="1" indent="-342900">
              <a:spcBef>
                <a:spcPts val="600"/>
              </a:spcBef>
              <a:buSzPct val="70000"/>
            </a:pPr>
            <a:r>
              <a:rPr lang="en-US" sz="1900" dirty="0" smtClean="0"/>
              <a:t>Kershaw YMCA</a:t>
            </a:r>
          </a:p>
          <a:p>
            <a:pPr marL="342900" lvl="1" indent="-342900">
              <a:spcBef>
                <a:spcPts val="600"/>
              </a:spcBef>
              <a:buSzPct val="70000"/>
            </a:pPr>
            <a:r>
              <a:rPr lang="en-US" sz="1900" dirty="0" smtClean="0"/>
              <a:t>Shiloh AME (Hope Hull)</a:t>
            </a:r>
          </a:p>
          <a:p>
            <a:pPr marL="342900" lvl="1" indent="-342900">
              <a:spcBef>
                <a:spcPts val="600"/>
              </a:spcBef>
              <a:buSzPct val="70000"/>
            </a:pPr>
            <a:r>
              <a:rPr lang="en-US" sz="1900" dirty="0" smtClean="0"/>
              <a:t>Sheridan Heights CC</a:t>
            </a:r>
          </a:p>
          <a:p>
            <a:pPr marL="342900" lvl="1" indent="-342900">
              <a:spcBef>
                <a:spcPts val="600"/>
              </a:spcBef>
              <a:buSzPct val="70000"/>
            </a:pPr>
            <a:r>
              <a:rPr lang="en-US" sz="1900" dirty="0" smtClean="0"/>
              <a:t>Southeast YMCA</a:t>
            </a:r>
          </a:p>
          <a:p>
            <a:pPr marL="342900" lvl="1" indent="-342900">
              <a:spcBef>
                <a:spcPts val="600"/>
              </a:spcBef>
              <a:buSzPct val="70000"/>
            </a:pPr>
            <a:r>
              <a:rPr lang="en-US" sz="1900" dirty="0" smtClean="0"/>
              <a:t>Willie Cook CC</a:t>
            </a:r>
          </a:p>
          <a:p>
            <a:pPr marL="342900" lvl="1" indent="-342900">
              <a:spcBef>
                <a:spcPts val="600"/>
              </a:spcBef>
              <a:buSzPct val="70000"/>
            </a:pPr>
            <a:endParaRPr lang="en-US" sz="1800" dirty="0" smtClean="0"/>
          </a:p>
          <a:p>
            <a:pPr marL="342900" lvl="1" indent="-342900">
              <a:spcBef>
                <a:spcPts val="600"/>
              </a:spcBef>
              <a:buSzPct val="70000"/>
            </a:pPr>
            <a:endParaRPr lang="en-US" sz="1800" dirty="0" smtClean="0"/>
          </a:p>
          <a:p>
            <a:pPr marL="342900" lvl="1" indent="-342900">
              <a:spcBef>
                <a:spcPts val="600"/>
              </a:spcBef>
              <a:buSzPct val="70000"/>
            </a:pPr>
            <a:endParaRPr lang="en-US" sz="2400" dirty="0" smtClean="0"/>
          </a:p>
          <a:p>
            <a:pPr marL="342900" lvl="1" indent="-342900">
              <a:spcBef>
                <a:spcPts val="600"/>
              </a:spcBef>
              <a:buSzPct val="70000"/>
            </a:pPr>
            <a:endParaRPr lang="en-US" sz="2400" dirty="0" smtClean="0"/>
          </a:p>
          <a:p>
            <a:pPr marL="342900" lvl="1" indent="-342900">
              <a:spcBef>
                <a:spcPts val="600"/>
              </a:spcBef>
              <a:buSzPct val="70000"/>
            </a:pP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3505200"/>
            <a:ext cx="3657600" cy="243839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381000"/>
            <a:ext cx="2188256" cy="2786379"/>
          </a:xfrm>
          <a:prstGeom prst="rect">
            <a:avLst/>
          </a:prstGeom>
        </p:spPr>
      </p:pic>
    </p:spTree>
    <p:extLst>
      <p:ext uri="{BB962C8B-B14F-4D97-AF65-F5344CB8AC3E}">
        <p14:creationId xmlns:p14="http://schemas.microsoft.com/office/powerpoint/2010/main" val="1594127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31838"/>
          </a:xfrm>
        </p:spPr>
        <p:txBody>
          <a:bodyPr>
            <a:normAutofit/>
          </a:bodyPr>
          <a:lstStyle/>
          <a:p>
            <a:r>
              <a:rPr lang="en-US" sz="3600" b="1" dirty="0" smtClean="0"/>
              <a:t>Partnerships:</a:t>
            </a:r>
            <a:endParaRPr lang="en-US" sz="3600" b="1" dirty="0"/>
          </a:p>
        </p:txBody>
      </p:sp>
      <p:sp>
        <p:nvSpPr>
          <p:cNvPr id="3" name="Content Placeholder 2"/>
          <p:cNvSpPr>
            <a:spLocks noGrp="1"/>
          </p:cNvSpPr>
          <p:nvPr>
            <p:ph sz="quarter" idx="1"/>
          </p:nvPr>
        </p:nvSpPr>
        <p:spPr>
          <a:xfrm>
            <a:off x="228600" y="857657"/>
            <a:ext cx="8382000" cy="3200400"/>
          </a:xfrm>
        </p:spPr>
        <p:txBody>
          <a:bodyPr>
            <a:normAutofit/>
          </a:bodyPr>
          <a:lstStyle/>
          <a:p>
            <a:r>
              <a:rPr lang="en-US" b="1" i="1" dirty="0" smtClean="0"/>
              <a:t>Montgomery </a:t>
            </a:r>
            <a:r>
              <a:rPr lang="en-US" b="1" i="1" dirty="0"/>
              <a:t>City-County Public Library (MCCPL) </a:t>
            </a:r>
            <a:r>
              <a:rPr lang="en-US" dirty="0"/>
              <a:t>houses the ROW mobile library collection in addition to handling book cataloging, inventory, and assortment. </a:t>
            </a:r>
            <a:endParaRPr lang="en-US" dirty="0" smtClean="0"/>
          </a:p>
          <a:p>
            <a:r>
              <a:rPr lang="en-US" dirty="0" smtClean="0"/>
              <a:t>The </a:t>
            </a:r>
            <a:r>
              <a:rPr lang="en-US" b="1" i="1" dirty="0"/>
              <a:t>Montgomery County Commission</a:t>
            </a:r>
            <a:r>
              <a:rPr lang="en-US" dirty="0"/>
              <a:t> and the </a:t>
            </a:r>
            <a:r>
              <a:rPr lang="en-US" b="1" i="1" dirty="0"/>
              <a:t>Montgomery Public Schools</a:t>
            </a:r>
            <a:r>
              <a:rPr lang="en-US" dirty="0"/>
              <a:t> system provide ongoing support to ROW through funding, bus maintenance, and use of facilities. </a:t>
            </a:r>
          </a:p>
          <a:p>
            <a:pPr>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3810000"/>
            <a:ext cx="4648200" cy="2838450"/>
          </a:xfrm>
          <a:prstGeom prst="rect">
            <a:avLst/>
          </a:prstGeom>
        </p:spPr>
      </p:pic>
    </p:spTree>
    <p:extLst>
      <p:ext uri="{BB962C8B-B14F-4D97-AF65-F5344CB8AC3E}">
        <p14:creationId xmlns:p14="http://schemas.microsoft.com/office/powerpoint/2010/main" val="1198010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579438"/>
          </a:xfrm>
        </p:spPr>
        <p:txBody>
          <a:bodyPr/>
          <a:lstStyle/>
          <a:p>
            <a:r>
              <a:rPr lang="en-US" dirty="0" smtClean="0"/>
              <a:t>Bookmobile Collection</a:t>
            </a:r>
            <a:endParaRPr lang="en-US" dirty="0"/>
          </a:p>
        </p:txBody>
      </p:sp>
      <p:sp>
        <p:nvSpPr>
          <p:cNvPr id="3" name="Content Placeholder 2"/>
          <p:cNvSpPr>
            <a:spLocks noGrp="1"/>
          </p:cNvSpPr>
          <p:nvPr>
            <p:ph sz="quarter" idx="1"/>
          </p:nvPr>
        </p:nvSpPr>
        <p:spPr>
          <a:xfrm>
            <a:off x="381000" y="838200"/>
            <a:ext cx="7600508" cy="5562600"/>
          </a:xfrm>
        </p:spPr>
        <p:txBody>
          <a:bodyPr>
            <a:normAutofit/>
          </a:bodyPr>
          <a:lstStyle/>
          <a:p>
            <a:r>
              <a:rPr lang="en-US" dirty="0" smtClean="0"/>
              <a:t>Book </a:t>
            </a:r>
            <a:r>
              <a:rPr lang="en-US" dirty="0"/>
              <a:t>donations from the Montgomery Education </a:t>
            </a:r>
            <a:r>
              <a:rPr lang="en-US" dirty="0" smtClean="0"/>
              <a:t>Foundation: </a:t>
            </a:r>
            <a:r>
              <a:rPr lang="en-US" b="1" dirty="0"/>
              <a:t>147 titles, 1,306 items</a:t>
            </a:r>
            <a:endParaRPr lang="en-US" dirty="0"/>
          </a:p>
          <a:p>
            <a:r>
              <a:rPr lang="en-US" dirty="0"/>
              <a:t>Books transferred from our Pine Level Library (now closed) to the </a:t>
            </a:r>
            <a:r>
              <a:rPr lang="en-US" dirty="0"/>
              <a:t>b</a:t>
            </a:r>
            <a:r>
              <a:rPr lang="en-US" dirty="0" smtClean="0"/>
              <a:t>ookmobile: </a:t>
            </a:r>
            <a:r>
              <a:rPr lang="en-US" b="1" dirty="0" smtClean="0"/>
              <a:t>1,934</a:t>
            </a:r>
            <a:endParaRPr lang="en-US" dirty="0"/>
          </a:p>
          <a:p>
            <a:r>
              <a:rPr lang="en-US" dirty="0"/>
              <a:t>Total items added to </a:t>
            </a:r>
            <a:r>
              <a:rPr lang="en-US" dirty="0" smtClean="0"/>
              <a:t>bookmobile </a:t>
            </a:r>
            <a:r>
              <a:rPr lang="en-US" dirty="0"/>
              <a:t>in </a:t>
            </a:r>
            <a:r>
              <a:rPr lang="en-US" dirty="0" smtClean="0"/>
              <a:t>2016: </a:t>
            </a:r>
            <a:r>
              <a:rPr lang="en-US" b="1" dirty="0"/>
              <a:t>3,240</a:t>
            </a:r>
            <a:endParaRPr lang="en-US" dirty="0"/>
          </a:p>
          <a:p>
            <a:pPr marL="0" indent="0">
              <a:buNone/>
            </a:pPr>
            <a:endParaRPr lang="en-US" dirty="0" smtClean="0"/>
          </a:p>
          <a:p>
            <a:pPr marL="0" indent="0">
              <a:buNone/>
            </a:pPr>
            <a:endParaRPr lang="en-US" dirty="0"/>
          </a:p>
        </p:txBody>
      </p:sp>
      <p:pic>
        <p:nvPicPr>
          <p:cNvPr id="6" name="Content Placeholder 5"/>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143000" y="3018760"/>
            <a:ext cx="2336800" cy="3505200"/>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3285460"/>
            <a:ext cx="3887972" cy="2971800"/>
          </a:xfrm>
          <a:prstGeom prst="rect">
            <a:avLst/>
          </a:prstGeom>
        </p:spPr>
      </p:pic>
    </p:spTree>
    <p:extLst>
      <p:ext uri="{BB962C8B-B14F-4D97-AF65-F5344CB8AC3E}">
        <p14:creationId xmlns:p14="http://schemas.microsoft.com/office/powerpoint/2010/main" val="232180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579438"/>
          </a:xfrm>
        </p:spPr>
        <p:txBody>
          <a:bodyPr/>
          <a:lstStyle/>
          <a:p>
            <a:r>
              <a:rPr lang="en-US" dirty="0" smtClean="0"/>
              <a:t>Data &amp; results</a:t>
            </a:r>
            <a:endParaRPr lang="en-US" dirty="0"/>
          </a:p>
        </p:txBody>
      </p:sp>
      <p:sp>
        <p:nvSpPr>
          <p:cNvPr id="3" name="Content Placeholder 2"/>
          <p:cNvSpPr>
            <a:spLocks noGrp="1"/>
          </p:cNvSpPr>
          <p:nvPr>
            <p:ph sz="quarter" idx="1"/>
          </p:nvPr>
        </p:nvSpPr>
        <p:spPr>
          <a:xfrm>
            <a:off x="457200" y="838200"/>
            <a:ext cx="7620000" cy="5257800"/>
          </a:xfrm>
        </p:spPr>
        <p:txBody>
          <a:bodyPr/>
          <a:lstStyle/>
          <a:p>
            <a:pPr marL="0" indent="0" algn="ctr">
              <a:buNone/>
            </a:pPr>
            <a:r>
              <a:rPr lang="en-US" b="1" dirty="0" smtClean="0"/>
              <a:t>Student Participation</a:t>
            </a:r>
          </a:p>
          <a:p>
            <a:pPr marL="0" indent="0">
              <a:buNone/>
            </a:pPr>
            <a:r>
              <a:rPr lang="en-US" u="sng" dirty="0" smtClean="0"/>
              <a:t>Bus </a:t>
            </a:r>
            <a:r>
              <a:rPr lang="en-US" u="sng" dirty="0"/>
              <a:t>1</a:t>
            </a:r>
            <a:endParaRPr lang="en-US" dirty="0"/>
          </a:p>
          <a:p>
            <a:pPr marL="0" indent="0">
              <a:buNone/>
            </a:pPr>
            <a:endParaRPr lang="en-US" dirty="0"/>
          </a:p>
        </p:txBody>
      </p:sp>
      <p:graphicFrame>
        <p:nvGraphicFramePr>
          <p:cNvPr id="4" name="Chart 3"/>
          <p:cNvGraphicFramePr/>
          <p:nvPr>
            <p:extLst>
              <p:ext uri="{D42A27DB-BD31-4B8C-83A1-F6EECF244321}">
                <p14:modId xmlns:p14="http://schemas.microsoft.com/office/powerpoint/2010/main" val="2339722075"/>
              </p:ext>
            </p:extLst>
          </p:nvPr>
        </p:nvGraphicFramePr>
        <p:xfrm>
          <a:off x="609600" y="1905000"/>
          <a:ext cx="8001000" cy="4495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0712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467600" cy="731838"/>
          </a:xfrm>
        </p:spPr>
        <p:txBody>
          <a:bodyPr>
            <a:normAutofit/>
          </a:bodyPr>
          <a:lstStyle/>
          <a:p>
            <a:r>
              <a:rPr lang="en-US" dirty="0"/>
              <a:t>Data &amp; results</a:t>
            </a:r>
          </a:p>
        </p:txBody>
      </p:sp>
      <p:sp>
        <p:nvSpPr>
          <p:cNvPr id="3" name="Content Placeholder 2"/>
          <p:cNvSpPr>
            <a:spLocks noGrp="1"/>
          </p:cNvSpPr>
          <p:nvPr>
            <p:ph sz="quarter" idx="1"/>
          </p:nvPr>
        </p:nvSpPr>
        <p:spPr>
          <a:xfrm>
            <a:off x="381000" y="762000"/>
            <a:ext cx="7467600" cy="4873752"/>
          </a:xfrm>
        </p:spPr>
        <p:txBody>
          <a:bodyPr/>
          <a:lstStyle/>
          <a:p>
            <a:pPr marL="0" indent="0" algn="ctr">
              <a:buNone/>
            </a:pPr>
            <a:r>
              <a:rPr lang="en-US" b="1" dirty="0"/>
              <a:t>Student Participation</a:t>
            </a:r>
          </a:p>
          <a:p>
            <a:pPr marL="0" indent="0">
              <a:buNone/>
            </a:pPr>
            <a:r>
              <a:rPr lang="en-US" u="sng" dirty="0"/>
              <a:t>Bus </a:t>
            </a:r>
            <a:r>
              <a:rPr lang="en-US" u="sng" dirty="0" smtClean="0"/>
              <a:t>2</a:t>
            </a:r>
          </a:p>
          <a:p>
            <a:pPr marL="0" indent="0">
              <a:buNone/>
            </a:pPr>
            <a:endParaRPr lang="en-US" u="sng" dirty="0"/>
          </a:p>
          <a:p>
            <a:pPr marL="0" indent="0" algn="ctr">
              <a:buNone/>
            </a:pPr>
            <a:endParaRPr lang="en-US" dirty="0"/>
          </a:p>
          <a:p>
            <a:endParaRPr lang="en-US" dirty="0"/>
          </a:p>
        </p:txBody>
      </p:sp>
      <p:graphicFrame>
        <p:nvGraphicFramePr>
          <p:cNvPr id="4" name="Chart 3"/>
          <p:cNvGraphicFramePr/>
          <p:nvPr>
            <p:extLst>
              <p:ext uri="{D42A27DB-BD31-4B8C-83A1-F6EECF244321}">
                <p14:modId xmlns:p14="http://schemas.microsoft.com/office/powerpoint/2010/main" val="3947909923"/>
              </p:ext>
            </p:extLst>
          </p:nvPr>
        </p:nvGraphicFramePr>
        <p:xfrm>
          <a:off x="533400" y="1905000"/>
          <a:ext cx="8001000" cy="48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171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
            <a:ext cx="7467600" cy="731838"/>
          </a:xfrm>
        </p:spPr>
        <p:txBody>
          <a:bodyPr>
            <a:normAutofit/>
          </a:bodyPr>
          <a:lstStyle/>
          <a:p>
            <a:r>
              <a:rPr lang="en-US" dirty="0"/>
              <a:t>Data &amp; results</a:t>
            </a:r>
          </a:p>
        </p:txBody>
      </p:sp>
      <p:graphicFrame>
        <p:nvGraphicFramePr>
          <p:cNvPr id="5" name="Chart 4"/>
          <p:cNvGraphicFramePr/>
          <p:nvPr>
            <p:extLst>
              <p:ext uri="{D42A27DB-BD31-4B8C-83A1-F6EECF244321}">
                <p14:modId xmlns:p14="http://schemas.microsoft.com/office/powerpoint/2010/main" val="3627606822"/>
              </p:ext>
            </p:extLst>
          </p:nvPr>
        </p:nvGraphicFramePr>
        <p:xfrm>
          <a:off x="762000" y="914400"/>
          <a:ext cx="7391400"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51632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7330</TotalTime>
  <Words>747</Words>
  <Application>Microsoft Office PowerPoint</Application>
  <PresentationFormat>On-screen Show (4:3)</PresentationFormat>
  <Paragraphs>141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Oriel</vt:lpstr>
      <vt:lpstr>READING on WHEELS</vt:lpstr>
      <vt:lpstr>2016 PROGRAM GOALS</vt:lpstr>
      <vt:lpstr>Curriculum Overview</vt:lpstr>
      <vt:lpstr>Visited Sites</vt:lpstr>
      <vt:lpstr>Partnerships:</vt:lpstr>
      <vt:lpstr>Bookmobile Collection</vt:lpstr>
      <vt:lpstr>Data &amp; results</vt:lpstr>
      <vt:lpstr>Data &amp; results</vt:lpstr>
      <vt:lpstr>Data &amp; results</vt:lpstr>
      <vt:lpstr>Data &amp; results</vt:lpstr>
      <vt:lpstr>Data &amp; results</vt:lpstr>
      <vt:lpstr>Data &amp; results</vt:lpstr>
      <vt:lpstr>Data &amp; results</vt:lpstr>
      <vt:lpstr>Data &amp; results</vt:lpstr>
      <vt:lpstr>Data &amp; results</vt:lpstr>
      <vt:lpstr>Recommendations</vt:lpstr>
      <vt:lpstr>Recommendations</vt:lpstr>
      <vt:lpstr>PowerPoint Presentation</vt:lpstr>
    </vt:vector>
  </TitlesOfParts>
  <Company>Montgomery Education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MEF Staff</dc:creator>
  <cp:lastModifiedBy>MEF Staff</cp:lastModifiedBy>
  <cp:revision>45</cp:revision>
  <cp:lastPrinted>2016-07-20T19:57:50Z</cp:lastPrinted>
  <dcterms:created xsi:type="dcterms:W3CDTF">2015-08-12T14:38:28Z</dcterms:created>
  <dcterms:modified xsi:type="dcterms:W3CDTF">2016-08-29T17:00:54Z</dcterms:modified>
</cp:coreProperties>
</file>